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34"/>
  </p:notesMasterIdLst>
  <p:sldIdLst>
    <p:sldId id="378" r:id="rId3"/>
    <p:sldId id="257" r:id="rId4"/>
    <p:sldId id="288" r:id="rId5"/>
    <p:sldId id="337" r:id="rId6"/>
    <p:sldId id="339" r:id="rId7"/>
    <p:sldId id="340" r:id="rId8"/>
    <p:sldId id="356" r:id="rId9"/>
    <p:sldId id="346" r:id="rId10"/>
    <p:sldId id="366" r:id="rId11"/>
    <p:sldId id="347" r:id="rId12"/>
    <p:sldId id="361" r:id="rId13"/>
    <p:sldId id="368" r:id="rId14"/>
    <p:sldId id="376" r:id="rId15"/>
    <p:sldId id="377" r:id="rId16"/>
    <p:sldId id="373" r:id="rId17"/>
    <p:sldId id="367" r:id="rId18"/>
    <p:sldId id="379" r:id="rId19"/>
    <p:sldId id="369" r:id="rId20"/>
    <p:sldId id="362" r:id="rId21"/>
    <p:sldId id="359" r:id="rId22"/>
    <p:sldId id="372" r:id="rId23"/>
    <p:sldId id="374" r:id="rId24"/>
    <p:sldId id="357" r:id="rId25"/>
    <p:sldId id="358" r:id="rId26"/>
    <p:sldId id="371" r:id="rId27"/>
    <p:sldId id="360" r:id="rId28"/>
    <p:sldId id="349" r:id="rId29"/>
    <p:sldId id="363" r:id="rId30"/>
    <p:sldId id="364" r:id="rId31"/>
    <p:sldId id="365" r:id="rId32"/>
    <p:sldId id="274" r:id="rId33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vina V. Georgieva" initials="EVG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FF3300"/>
    <a:srgbClr val="6600CC"/>
    <a:srgbClr val="F5D493"/>
    <a:srgbClr val="800080"/>
    <a:srgbClr val="4B0096"/>
    <a:srgbClr val="6600FF"/>
    <a:srgbClr val="0070C0"/>
    <a:srgbClr val="027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86395" autoAdjust="0"/>
  </p:normalViewPr>
  <p:slideViewPr>
    <p:cSldViewPr>
      <p:cViewPr varScale="1">
        <p:scale>
          <a:sx n="99" d="100"/>
          <a:sy n="99" d="100"/>
        </p:scale>
        <p:origin x="21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49322-0917-474D-9E85-A65D0DBC7B0A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7F0806-9960-42F6-9908-4EDE81BDA52F}" type="slidenum">
              <a:rPr lang="bg-BG" smtClean="0"/>
              <a:t>‹#›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8367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CEA92-F142-4D57-B507-37BDAF4471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657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53854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15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1430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16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38677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17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459245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20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539415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7F0806-9960-42F6-9908-4EDE81BDA52F}" type="slidenum">
              <a:rPr lang="bg-BG" smtClean="0"/>
              <a:t>21</a:t>
            </a:fld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3318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4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46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80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206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369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801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941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01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1253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512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448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9144000" cy="6858000"/>
          </a:xfrm>
        </p:spPr>
        <p:txBody>
          <a:bodyPr lIns="91440">
            <a:noAutofit/>
          </a:bodyPr>
          <a:lstStyle>
            <a:lvl1pPr algn="ctr">
              <a:defRPr/>
            </a:lvl1pPr>
          </a:lstStyle>
          <a:p>
            <a:r>
              <a:rPr lang="en-US" baseline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10766" y="6465382"/>
            <a:ext cx="323569" cy="365125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989" y="2567614"/>
            <a:ext cx="6603274" cy="1403495"/>
          </a:xfrm>
          <a:prstGeom prst="rect">
            <a:avLst/>
          </a:prstGeom>
        </p:spPr>
        <p:txBody>
          <a:bodyPr/>
          <a:lstStyle>
            <a:lvl1pPr algn="l">
              <a:defRPr lang="en-US" sz="6600" b="1" i="0" kern="1200" spc="75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185863" y="3971108"/>
            <a:ext cx="7096125" cy="757130"/>
          </a:xfrm>
        </p:spPr>
        <p:txBody>
          <a:bodyPr/>
          <a:lstStyle>
            <a:lvl1pPr algn="l">
              <a:defRPr lang="en-US" sz="3600" b="1" i="0" kern="1200" spc="225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2892872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bg-B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F2CF966-BE7A-49C0-92E0-39DF74528A75}" type="datetimeFigureOut">
              <a:rPr lang="bg-BG" smtClean="0"/>
              <a:t>25.4.2025 г.</a:t>
            </a:fld>
            <a:endParaRPr lang="bg-B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bg-BG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DCABD8B-BB11-4538-8393-1115CE59B1C0}" type="slidenum">
              <a:rPr lang="bg-BG" smtClean="0"/>
              <a:t>‹#›</a:t>
            </a:fld>
            <a:endParaRPr lang="bg-B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28C9A8-158B-4C21-8520-BE0A2C0BA676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F7D89-52E9-4B10-9AF8-021F6C1D0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1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r="2381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0" y="857250"/>
            <a:ext cx="9144000" cy="51435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914955" y="302668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914955" y="302668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14955" y="302668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430726" y="3267728"/>
            <a:ext cx="2104357" cy="2087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4430726" y="3267728"/>
            <a:ext cx="2104357" cy="2087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430726" y="3267728"/>
            <a:ext cx="2104357" cy="2087463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9" name="Title 6"/>
          <p:cNvSpPr txBox="1">
            <a:spLocks/>
          </p:cNvSpPr>
          <p:nvPr/>
        </p:nvSpPr>
        <p:spPr>
          <a:xfrm>
            <a:off x="1259968" y="3317701"/>
            <a:ext cx="4431949" cy="655654"/>
          </a:xfrm>
          <a:prstGeom prst="rect">
            <a:avLst/>
          </a:prstGeom>
        </p:spPr>
        <p:txBody>
          <a:bodyPr vert="horz" lIns="68580" tIns="0" rIns="6858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defTabSz="685800"/>
            <a:endParaRPr lang="en-US" sz="6600" spc="-225" dirty="0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prstClr val="black"/>
                  </a:gs>
                </a:gsLst>
                <a:lin ang="5400000" scaled="1"/>
              </a:gradFill>
              <a:latin typeface="Calibri" panose="020F0502020204030204"/>
            </a:endParaRPr>
          </a:p>
        </p:txBody>
      </p:sp>
      <p:sp>
        <p:nvSpPr>
          <p:cNvPr id="19" name="Freeform: Shape 18"/>
          <p:cNvSpPr/>
          <p:nvPr/>
        </p:nvSpPr>
        <p:spPr>
          <a:xfrm>
            <a:off x="5299902" y="4128411"/>
            <a:ext cx="366096" cy="366096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350" kern="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1259968" y="4494507"/>
            <a:ext cx="7803840" cy="144064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pPr defTabSz="685800">
              <a:spcBef>
                <a:spcPts val="450"/>
              </a:spcBef>
            </a:pPr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Обучение на бенефициери </a:t>
            </a:r>
            <a:r>
              <a:rPr lang="en-US" b="1" dirty="0">
                <a:solidFill>
                  <a:prstClr val="white"/>
                </a:solidFill>
                <a:latin typeface="Arial Narrow" panose="020B0606020202030204" pitchFamily="34" charset="0"/>
              </a:rPr>
              <a:t>“</a:t>
            </a:r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Конфликт на интереси, принципи на възлагане на обществени поръчки и национален контрол</a:t>
            </a:r>
            <a:r>
              <a:rPr lang="en-US" b="1" dirty="0">
                <a:solidFill>
                  <a:prstClr val="white"/>
                </a:solidFill>
                <a:latin typeface="Arial Narrow" panose="020B0606020202030204" pitchFamily="34" charset="0"/>
              </a:rPr>
              <a:t>”</a:t>
            </a:r>
            <a:endParaRPr lang="bg-BG" b="1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defTabSz="685800"/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София, 25.04.2025 г. </a:t>
            </a:r>
          </a:p>
          <a:p>
            <a:pPr defTabSz="685800"/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Дирекция „Управление на териториалното сътрудничество“</a:t>
            </a:r>
            <a:endParaRPr lang="bg-BG" sz="21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defTabSz="685800"/>
            <a:endParaRPr lang="en-US" sz="21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1" y="1240332"/>
            <a:ext cx="6986093" cy="143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7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pPr algn="just"/>
            <a:r>
              <a:rPr lang="en-US" sz="1400" dirty="0" err="1"/>
              <a:t>При</a:t>
            </a:r>
            <a:r>
              <a:rPr lang="en-US" sz="1400" dirty="0"/>
              <a:t> </a:t>
            </a:r>
            <a:r>
              <a:rPr lang="en-US" sz="1400" dirty="0" err="1"/>
              <a:t>проверка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bg-BG" sz="1400" dirty="0" smtClean="0"/>
              <a:t>Национален </a:t>
            </a:r>
            <a:r>
              <a:rPr lang="bg-BG" sz="1400" dirty="0"/>
              <a:t>контрол с</a:t>
            </a:r>
            <a:r>
              <a:rPr lang="en-US" sz="1400" dirty="0"/>
              <a:t>е </a:t>
            </a:r>
            <a:r>
              <a:rPr lang="en-US" sz="1400" dirty="0" err="1" smtClean="0"/>
              <a:t>констатира</a:t>
            </a:r>
            <a:r>
              <a:rPr lang="en-US" sz="1400" dirty="0" smtClean="0"/>
              <a:t> </a:t>
            </a:r>
            <a:r>
              <a:rPr lang="en-US" sz="1400" dirty="0" err="1"/>
              <a:t>следното</a:t>
            </a:r>
            <a:r>
              <a:rPr lang="en-US" sz="1400" dirty="0" smtClean="0"/>
              <a:t>:</a:t>
            </a:r>
            <a:endParaRPr lang="bg-BG" sz="1400" dirty="0" smtClean="0"/>
          </a:p>
          <a:p>
            <a:pPr algn="just"/>
            <a:endParaRPr lang="en-US" sz="1400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sz="1400" dirty="0" smtClean="0"/>
              <a:t>Организация,</a:t>
            </a:r>
            <a:r>
              <a:rPr lang="en-US" sz="1400" dirty="0" smtClean="0"/>
              <a:t> </a:t>
            </a:r>
            <a:r>
              <a:rPr lang="en-US" sz="1400" dirty="0" err="1" smtClean="0"/>
              <a:t>представляван</a:t>
            </a:r>
            <a:r>
              <a:rPr lang="bg-BG" sz="1400" dirty="0" smtClean="0"/>
              <a:t>а</a:t>
            </a:r>
            <a:r>
              <a:rPr lang="en-US" sz="1400" dirty="0" smtClean="0"/>
              <a:t> </a:t>
            </a:r>
            <a:r>
              <a:rPr lang="en-US" sz="1400" dirty="0" err="1"/>
              <a:t>от</a:t>
            </a:r>
            <a:r>
              <a:rPr lang="en-US" sz="1400" dirty="0"/>
              <a:t> </a:t>
            </a:r>
            <a:r>
              <a:rPr lang="en-US" sz="1400" dirty="0" err="1"/>
              <a:t>изпълнителен</a:t>
            </a:r>
            <a:r>
              <a:rPr lang="en-US" sz="1400" dirty="0"/>
              <a:t> </a:t>
            </a:r>
            <a:r>
              <a:rPr lang="en-US" sz="1400" dirty="0" err="1"/>
              <a:t>директор</a:t>
            </a:r>
            <a:r>
              <a:rPr lang="en-US" sz="1400" dirty="0"/>
              <a:t>, </a:t>
            </a:r>
            <a:r>
              <a:rPr lang="en-US" sz="1400" dirty="0" err="1"/>
              <a:t>назначава</a:t>
            </a:r>
            <a:r>
              <a:rPr lang="en-US" sz="1400" dirty="0"/>
              <a:t> с </a:t>
            </a:r>
            <a:r>
              <a:rPr lang="bg-BG" sz="1400" dirty="0" err="1"/>
              <a:t>т</a:t>
            </a:r>
            <a:r>
              <a:rPr lang="en-US" sz="1400" dirty="0" err="1" smtClean="0"/>
              <a:t>рудов</a:t>
            </a:r>
            <a:r>
              <a:rPr lang="en-US" sz="1400" dirty="0" smtClean="0"/>
              <a:t> </a:t>
            </a:r>
            <a:r>
              <a:rPr lang="bg-BG" sz="1400" dirty="0" err="1"/>
              <a:t>д</a:t>
            </a:r>
            <a:r>
              <a:rPr lang="en-US" sz="1400" dirty="0" err="1" smtClean="0"/>
              <a:t>оговор</a:t>
            </a:r>
            <a:r>
              <a:rPr lang="en-US" sz="1400" dirty="0" smtClean="0"/>
              <a:t> </a:t>
            </a:r>
            <a:r>
              <a:rPr lang="bg-BG" sz="1400" dirty="0"/>
              <a:t>същия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длъжност</a:t>
            </a:r>
            <a:r>
              <a:rPr lang="en-US" sz="1400" dirty="0"/>
              <a:t> </a:t>
            </a:r>
            <a:r>
              <a:rPr lang="en-US" sz="1400" dirty="0" err="1"/>
              <a:t>Мениджър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проекта</a:t>
            </a:r>
            <a:r>
              <a:rPr lang="en-US" sz="1400" dirty="0"/>
              <a:t>. </a:t>
            </a:r>
            <a:endParaRPr lang="bg-BG" sz="1400" dirty="0" smtClean="0"/>
          </a:p>
          <a:p>
            <a:pPr algn="just"/>
            <a:endParaRPr lang="en-US" sz="1400" dirty="0"/>
          </a:p>
          <a:p>
            <a:pPr algn="just"/>
            <a:r>
              <a:rPr lang="en-US" sz="1400" dirty="0" err="1"/>
              <a:t>Лицето</a:t>
            </a:r>
            <a:r>
              <a:rPr lang="en-US" sz="1400" dirty="0"/>
              <a:t> </a:t>
            </a:r>
            <a:r>
              <a:rPr lang="en-US" sz="1400" dirty="0" err="1"/>
              <a:t>назначава</a:t>
            </a:r>
            <a:r>
              <a:rPr lang="en-US" sz="1400" dirty="0"/>
              <a:t> </a:t>
            </a:r>
            <a:r>
              <a:rPr lang="en-US" sz="1400" dirty="0" err="1"/>
              <a:t>само</a:t>
            </a:r>
            <a:r>
              <a:rPr lang="en-US" sz="1400" dirty="0"/>
              <a:t> </a:t>
            </a:r>
            <a:r>
              <a:rPr lang="en-US" sz="1400" dirty="0" err="1"/>
              <a:t>себе</a:t>
            </a:r>
            <a:r>
              <a:rPr lang="en-US" sz="1400" dirty="0"/>
              <a:t> </a:t>
            </a:r>
            <a:r>
              <a:rPr lang="en-US" sz="1400" dirty="0" err="1"/>
              <a:t>си</a:t>
            </a:r>
            <a:r>
              <a:rPr lang="en-US" sz="1400" dirty="0"/>
              <a:t> </a:t>
            </a:r>
            <a:r>
              <a:rPr lang="en-US" sz="1400" dirty="0" err="1"/>
              <a:t>посредством</a:t>
            </a:r>
            <a:r>
              <a:rPr lang="en-US" sz="1400" dirty="0"/>
              <a:t> </a:t>
            </a:r>
            <a:r>
              <a:rPr lang="bg-BG" sz="1400" dirty="0" err="1"/>
              <a:t>т</a:t>
            </a:r>
            <a:r>
              <a:rPr lang="en-US" sz="1400" dirty="0" err="1" smtClean="0"/>
              <a:t>рудов</a:t>
            </a:r>
            <a:r>
              <a:rPr lang="en-US" sz="1400" dirty="0" smtClean="0"/>
              <a:t> </a:t>
            </a:r>
            <a:r>
              <a:rPr lang="en-US" sz="1400" dirty="0" err="1"/>
              <a:t>договор</a:t>
            </a:r>
            <a:r>
              <a:rPr lang="en-US" sz="1400" dirty="0"/>
              <a:t>, </a:t>
            </a:r>
            <a:r>
              <a:rPr lang="en-US" sz="1400" dirty="0" err="1"/>
              <a:t>като</a:t>
            </a:r>
            <a:r>
              <a:rPr lang="en-US" sz="1400" dirty="0"/>
              <a:t> </a:t>
            </a:r>
            <a:r>
              <a:rPr lang="en-US" sz="1400" dirty="0" err="1"/>
              <a:t>по</a:t>
            </a:r>
            <a:r>
              <a:rPr lang="en-US" sz="1400" dirty="0"/>
              <a:t> </a:t>
            </a:r>
            <a:r>
              <a:rPr lang="en-US" sz="1400" dirty="0" err="1"/>
              <a:t>този</a:t>
            </a:r>
            <a:r>
              <a:rPr lang="en-US" sz="1400" dirty="0"/>
              <a:t> </a:t>
            </a:r>
            <a:r>
              <a:rPr lang="en-US" sz="1400" dirty="0" err="1"/>
              <a:t>начин</a:t>
            </a:r>
            <a:r>
              <a:rPr lang="en-US" sz="1400" dirty="0"/>
              <a:t> </a:t>
            </a:r>
            <a:r>
              <a:rPr lang="en-US" sz="1400" dirty="0" err="1"/>
              <a:t>осъществява</a:t>
            </a:r>
            <a:r>
              <a:rPr lang="en-US" sz="1400" dirty="0"/>
              <a:t> </a:t>
            </a:r>
            <a:r>
              <a:rPr lang="en-US" sz="1400" dirty="0" err="1"/>
              <a:t>изпълнението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възмездни</a:t>
            </a:r>
            <a:r>
              <a:rPr lang="en-US" sz="1400" dirty="0"/>
              <a:t> </a:t>
            </a:r>
            <a:r>
              <a:rPr lang="en-US" sz="1400" dirty="0" err="1"/>
              <a:t>трудови</a:t>
            </a:r>
            <a:r>
              <a:rPr lang="en-US" sz="1400" dirty="0"/>
              <a:t> </a:t>
            </a:r>
            <a:r>
              <a:rPr lang="en-US" sz="1400" dirty="0" err="1"/>
              <a:t>задължения</a:t>
            </a:r>
            <a:r>
              <a:rPr lang="en-US" sz="1400" dirty="0"/>
              <a:t> </a:t>
            </a:r>
            <a:r>
              <a:rPr lang="en-US" sz="1400" dirty="0" err="1"/>
              <a:t>по</a:t>
            </a:r>
            <a:r>
              <a:rPr lang="en-US" sz="1400" dirty="0"/>
              <a:t> </a:t>
            </a:r>
            <a:r>
              <a:rPr lang="en-US" sz="1400" dirty="0" err="1"/>
              <a:t>проекта</a:t>
            </a:r>
            <a:r>
              <a:rPr lang="en-US" sz="1400" dirty="0"/>
              <a:t>. </a:t>
            </a:r>
            <a:r>
              <a:rPr lang="en-US" sz="1400" dirty="0" err="1"/>
              <a:t>Налице</a:t>
            </a:r>
            <a:r>
              <a:rPr lang="en-US" sz="1400" dirty="0"/>
              <a:t> е </a:t>
            </a:r>
            <a:r>
              <a:rPr lang="en-US" sz="1400" dirty="0" err="1"/>
              <a:t>частен</a:t>
            </a:r>
            <a:r>
              <a:rPr lang="en-US" sz="1400" dirty="0"/>
              <a:t> </a:t>
            </a:r>
            <a:r>
              <a:rPr lang="en-US" sz="1400" dirty="0" err="1"/>
              <a:t>икономически</a:t>
            </a:r>
            <a:r>
              <a:rPr lang="en-US" sz="1400" dirty="0"/>
              <a:t> </a:t>
            </a:r>
            <a:r>
              <a:rPr lang="en-US" sz="1400" dirty="0" err="1"/>
              <a:t>интерес</a:t>
            </a:r>
            <a:r>
              <a:rPr lang="en-US" sz="1400" dirty="0"/>
              <a:t>, </a:t>
            </a:r>
            <a:r>
              <a:rPr lang="en-US" sz="1400" dirty="0" err="1"/>
              <a:t>тъй</a:t>
            </a:r>
            <a:r>
              <a:rPr lang="en-US" sz="1400" dirty="0"/>
              <a:t> </a:t>
            </a:r>
            <a:r>
              <a:rPr lang="en-US" sz="1400" dirty="0" err="1"/>
              <a:t>като</a:t>
            </a:r>
            <a:r>
              <a:rPr lang="en-US" sz="1400" dirty="0"/>
              <a:t> </a:t>
            </a:r>
            <a:r>
              <a:rPr lang="en-US" sz="1400" dirty="0" err="1"/>
              <a:t>се</a:t>
            </a:r>
            <a:r>
              <a:rPr lang="en-US" sz="1400" dirty="0"/>
              <a:t> </a:t>
            </a:r>
            <a:r>
              <a:rPr lang="en-US" sz="1400" dirty="0" err="1"/>
              <a:t>създава</a:t>
            </a:r>
            <a:r>
              <a:rPr lang="en-US" sz="1400" dirty="0"/>
              <a:t> </a:t>
            </a:r>
            <a:r>
              <a:rPr lang="en-US" sz="1400" dirty="0" err="1"/>
              <a:t>облага</a:t>
            </a:r>
            <a:r>
              <a:rPr lang="en-US" sz="1400" dirty="0"/>
              <a:t> </a:t>
            </a:r>
            <a:r>
              <a:rPr lang="en-US" sz="1400" dirty="0" err="1"/>
              <a:t>от</a:t>
            </a:r>
            <a:r>
              <a:rPr lang="en-US" sz="1400" dirty="0"/>
              <a:t> </a:t>
            </a:r>
            <a:r>
              <a:rPr lang="en-US" sz="1400" dirty="0" err="1"/>
              <a:t>материален</a:t>
            </a:r>
            <a:r>
              <a:rPr lang="en-US" sz="1400" dirty="0"/>
              <a:t> </a:t>
            </a:r>
            <a:r>
              <a:rPr lang="en-US" sz="1400" dirty="0" err="1"/>
              <a:t>характер</a:t>
            </a:r>
            <a:r>
              <a:rPr lang="en-US" sz="1400" dirty="0"/>
              <a:t> </a:t>
            </a:r>
            <a:r>
              <a:rPr lang="en-US" sz="1400" dirty="0" err="1"/>
              <a:t>за</a:t>
            </a:r>
            <a:r>
              <a:rPr lang="en-US" sz="1400" dirty="0"/>
              <a:t> </a:t>
            </a:r>
            <a:r>
              <a:rPr lang="en-US" sz="1400" dirty="0" err="1"/>
              <a:t>физическото</a:t>
            </a:r>
            <a:r>
              <a:rPr lang="en-US" sz="1400" dirty="0"/>
              <a:t> </a:t>
            </a:r>
            <a:r>
              <a:rPr lang="en-US" sz="1400" dirty="0" err="1"/>
              <a:t>лице</a:t>
            </a:r>
            <a:r>
              <a:rPr lang="en-US" sz="1400" dirty="0"/>
              <a:t>. </a:t>
            </a:r>
            <a:endParaRPr lang="bg-BG" sz="1400" dirty="0" smtClean="0"/>
          </a:p>
          <a:p>
            <a:pPr algn="just"/>
            <a:endParaRPr lang="en-US" sz="1400" dirty="0"/>
          </a:p>
          <a:p>
            <a:pPr algn="just"/>
            <a:r>
              <a:rPr lang="en-US" sz="1400" dirty="0"/>
              <a:t>В </a:t>
            </a:r>
            <a:r>
              <a:rPr lang="en-US" sz="1400" dirty="0" err="1"/>
              <a:t>тази</a:t>
            </a:r>
            <a:r>
              <a:rPr lang="en-US" sz="1400" dirty="0"/>
              <a:t> </a:t>
            </a:r>
            <a:r>
              <a:rPr lang="en-US" sz="1400" dirty="0" err="1"/>
              <a:t>връзка</a:t>
            </a:r>
            <a:r>
              <a:rPr lang="en-US" sz="1400" dirty="0"/>
              <a:t> </a:t>
            </a:r>
            <a:r>
              <a:rPr lang="en-US" sz="1400" dirty="0" err="1"/>
              <a:t>лицето</a:t>
            </a:r>
            <a:r>
              <a:rPr lang="en-US" sz="1400" dirty="0"/>
              <a:t> е </a:t>
            </a:r>
            <a:r>
              <a:rPr lang="bg-BG" sz="1400" dirty="0" smtClean="0"/>
              <a:t>било </a:t>
            </a:r>
            <a:r>
              <a:rPr lang="en-US" sz="1400" dirty="0" smtClean="0"/>
              <a:t>в </a:t>
            </a:r>
            <a:r>
              <a:rPr lang="en-US" sz="1400" dirty="0" err="1"/>
              <a:t>конфликт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интереси</a:t>
            </a:r>
            <a:r>
              <a:rPr lang="en-US" sz="1400" dirty="0"/>
              <a:t>, </a:t>
            </a:r>
            <a:r>
              <a:rPr lang="en-US" sz="1400" dirty="0" err="1"/>
              <a:t>защото</a:t>
            </a:r>
            <a:r>
              <a:rPr lang="en-US" sz="1400" dirty="0"/>
              <a:t> </a:t>
            </a:r>
            <a:r>
              <a:rPr lang="en-US" sz="1400" dirty="0" err="1"/>
              <a:t>като</a:t>
            </a:r>
            <a:r>
              <a:rPr lang="en-US" sz="1400" dirty="0"/>
              <a:t> </a:t>
            </a:r>
            <a:r>
              <a:rPr lang="en-US" sz="1400" dirty="0" err="1"/>
              <a:t>изпълнителен</a:t>
            </a:r>
            <a:r>
              <a:rPr lang="en-US" sz="1400" dirty="0"/>
              <a:t> </a:t>
            </a:r>
            <a:r>
              <a:rPr lang="en-US" sz="1400" dirty="0" err="1"/>
              <a:t>директор</a:t>
            </a:r>
            <a:r>
              <a:rPr lang="en-US" sz="1400" dirty="0"/>
              <a:t> </a:t>
            </a:r>
            <a:r>
              <a:rPr lang="en-US" sz="1400" dirty="0" err="1"/>
              <a:t>има</a:t>
            </a:r>
            <a:r>
              <a:rPr lang="en-US" sz="1400" dirty="0"/>
              <a:t> </a:t>
            </a:r>
            <a:r>
              <a:rPr lang="en-US" sz="1400" dirty="0" err="1"/>
              <a:t>частен</a:t>
            </a:r>
            <a:r>
              <a:rPr lang="en-US" sz="1400" dirty="0"/>
              <a:t> </a:t>
            </a:r>
            <a:r>
              <a:rPr lang="en-US" sz="1400" dirty="0" err="1"/>
              <a:t>интерес</a:t>
            </a:r>
            <a:r>
              <a:rPr lang="en-US" sz="1400" dirty="0"/>
              <a:t>, </a:t>
            </a:r>
            <a:r>
              <a:rPr lang="en-US" sz="1400" dirty="0" err="1"/>
              <a:t>който</a:t>
            </a:r>
            <a:r>
              <a:rPr lang="en-US" sz="1400" dirty="0"/>
              <a:t> </a:t>
            </a:r>
            <a:r>
              <a:rPr lang="bg-BG" sz="1400" dirty="0" smtClean="0"/>
              <a:t>може</a:t>
            </a:r>
            <a:r>
              <a:rPr lang="en-US" sz="1400" dirty="0" smtClean="0"/>
              <a:t> </a:t>
            </a:r>
            <a:r>
              <a:rPr lang="en-US" sz="1400" dirty="0" err="1"/>
              <a:t>да</a:t>
            </a:r>
            <a:r>
              <a:rPr lang="en-US" sz="1400" dirty="0"/>
              <a:t> </a:t>
            </a:r>
            <a:r>
              <a:rPr lang="en-US" sz="1400" dirty="0" err="1"/>
              <a:t>засегне</a:t>
            </a:r>
            <a:r>
              <a:rPr lang="en-US" sz="1400" dirty="0"/>
              <a:t> </a:t>
            </a:r>
            <a:r>
              <a:rPr lang="en-US" sz="1400" dirty="0" err="1"/>
              <a:t>безпристрастното</a:t>
            </a:r>
            <a:r>
              <a:rPr lang="en-US" sz="1400" dirty="0"/>
              <a:t> и </a:t>
            </a:r>
            <a:r>
              <a:rPr lang="en-US" sz="1400" dirty="0" err="1"/>
              <a:t>обективно</a:t>
            </a:r>
            <a:r>
              <a:rPr lang="en-US" sz="1400" dirty="0"/>
              <a:t> </a:t>
            </a:r>
            <a:r>
              <a:rPr lang="en-US" sz="1400" dirty="0" err="1"/>
              <a:t>изпълнение</a:t>
            </a:r>
            <a:r>
              <a:rPr lang="en-US" sz="1400" dirty="0"/>
              <a:t> </a:t>
            </a:r>
            <a:r>
              <a:rPr lang="en-US" sz="1400" dirty="0" err="1"/>
              <a:t>на</a:t>
            </a:r>
            <a:r>
              <a:rPr lang="en-US" sz="1400" dirty="0"/>
              <a:t> </a:t>
            </a:r>
            <a:r>
              <a:rPr lang="en-US" sz="1400" dirty="0" err="1"/>
              <a:t>професионалните</a:t>
            </a:r>
            <a:r>
              <a:rPr lang="en-US" sz="1400" dirty="0"/>
              <a:t> </a:t>
            </a:r>
            <a:r>
              <a:rPr lang="en-US" sz="1400" dirty="0" err="1" smtClean="0"/>
              <a:t>задължения</a:t>
            </a:r>
            <a:r>
              <a:rPr lang="bg-BG" sz="1400" dirty="0" smtClean="0"/>
              <a:t>,</a:t>
            </a:r>
            <a:r>
              <a:rPr lang="en-US" sz="1400" dirty="0" smtClean="0"/>
              <a:t> </a:t>
            </a:r>
            <a:r>
              <a:rPr lang="en-US" sz="1400" dirty="0" err="1"/>
              <a:t>касаещи</a:t>
            </a:r>
            <a:r>
              <a:rPr lang="en-US" sz="1400" dirty="0"/>
              <a:t> </a:t>
            </a:r>
            <a:r>
              <a:rPr lang="en-US" sz="1400" dirty="0" err="1" smtClean="0"/>
              <a:t>назначаването</a:t>
            </a:r>
            <a:r>
              <a:rPr lang="en-US" sz="1400" dirty="0" smtClean="0"/>
              <a:t> </a:t>
            </a:r>
            <a:r>
              <a:rPr lang="en-US" sz="1400" dirty="0" err="1"/>
              <a:t>като</a:t>
            </a:r>
            <a:r>
              <a:rPr lang="en-US" sz="1400" dirty="0"/>
              <a:t> </a:t>
            </a:r>
            <a:r>
              <a:rPr lang="en-US" sz="1400" dirty="0" err="1" smtClean="0"/>
              <a:t>служител</a:t>
            </a:r>
            <a:r>
              <a:rPr lang="bg-BG" sz="1400" dirty="0" smtClean="0"/>
              <a:t> </a:t>
            </a:r>
            <a:r>
              <a:rPr lang="en-US" sz="1400" dirty="0" smtClean="0"/>
              <a:t>-</a:t>
            </a:r>
            <a:r>
              <a:rPr lang="bg-BG" sz="1400" dirty="0" smtClean="0"/>
              <a:t> </a:t>
            </a:r>
            <a:r>
              <a:rPr lang="en-US" sz="1400" dirty="0" err="1" smtClean="0"/>
              <a:t>експерт</a:t>
            </a:r>
            <a:r>
              <a:rPr lang="en-US" sz="1400" dirty="0" smtClean="0"/>
              <a:t> </a:t>
            </a:r>
            <a:r>
              <a:rPr lang="bg-BG" sz="1400" dirty="0" smtClean="0"/>
              <a:t>или мениджър </a:t>
            </a:r>
            <a:r>
              <a:rPr lang="en-US" sz="1400" dirty="0" err="1" smtClean="0"/>
              <a:t>по</a:t>
            </a:r>
            <a:r>
              <a:rPr lang="en-US" sz="1400" dirty="0" smtClean="0"/>
              <a:t> </a:t>
            </a:r>
            <a:r>
              <a:rPr lang="en-US" sz="1400" dirty="0" err="1"/>
              <a:t>проекта</a:t>
            </a:r>
            <a:r>
              <a:rPr lang="en-US" sz="1400" dirty="0"/>
              <a:t>. </a:t>
            </a:r>
            <a:endParaRPr lang="bg-BG" sz="1400" dirty="0" smtClean="0"/>
          </a:p>
          <a:p>
            <a:pPr algn="just"/>
            <a:endParaRPr lang="en-US" sz="1400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sz="1400" dirty="0">
                <a:solidFill>
                  <a:srgbClr val="FF0000"/>
                </a:solidFill>
              </a:rPr>
              <a:t>Н</a:t>
            </a:r>
            <a:r>
              <a:rPr lang="en-US" sz="1400" dirty="0" err="1" smtClean="0">
                <a:solidFill>
                  <a:srgbClr val="FF0000"/>
                </a:solidFill>
              </a:rPr>
              <a:t>едопустимо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bg-BG" sz="1400" dirty="0" smtClean="0">
                <a:solidFill>
                  <a:srgbClr val="FF0000"/>
                </a:solidFill>
              </a:rPr>
              <a:t>е </a:t>
            </a:r>
            <a:r>
              <a:rPr lang="en-US" sz="1400" dirty="0" err="1" smtClean="0">
                <a:solidFill>
                  <a:srgbClr val="FF0000"/>
                </a:solidFill>
              </a:rPr>
              <a:t>сключване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на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договор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сам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със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себе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си</a:t>
            </a:r>
            <a:r>
              <a:rPr lang="en-US" sz="1400" dirty="0">
                <a:solidFill>
                  <a:srgbClr val="FF0000"/>
                </a:solidFill>
              </a:rPr>
              <a:t> и </a:t>
            </a:r>
            <a:r>
              <a:rPr lang="en-US" sz="1400" dirty="0" err="1">
                <a:solidFill>
                  <a:srgbClr val="FF0000"/>
                </a:solidFill>
              </a:rPr>
              <a:t>приемане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на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работата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сам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на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себе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си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err="1">
                <a:solidFill>
                  <a:srgbClr val="FF0000"/>
                </a:solidFill>
              </a:rPr>
              <a:t>тъй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като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по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този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начин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едно</a:t>
            </a:r>
            <a:r>
              <a:rPr lang="en-US" sz="1400" dirty="0">
                <a:solidFill>
                  <a:srgbClr val="FF0000"/>
                </a:solidFill>
              </a:rPr>
              <a:t> и </a:t>
            </a:r>
            <a:r>
              <a:rPr lang="en-US" sz="1400" dirty="0" err="1">
                <a:solidFill>
                  <a:srgbClr val="FF0000"/>
                </a:solidFill>
              </a:rPr>
              <a:t>също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лице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възлага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err="1">
                <a:solidFill>
                  <a:srgbClr val="FF0000"/>
                </a:solidFill>
              </a:rPr>
              <a:t>изпълнява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err="1">
                <a:solidFill>
                  <a:srgbClr val="FF0000"/>
                </a:solidFill>
              </a:rPr>
              <a:t>отчита</a:t>
            </a:r>
            <a:r>
              <a:rPr lang="en-US" sz="1400" dirty="0">
                <a:solidFill>
                  <a:srgbClr val="FF0000"/>
                </a:solidFill>
              </a:rPr>
              <a:t>, </a:t>
            </a:r>
            <a:r>
              <a:rPr lang="en-US" sz="1400" dirty="0" err="1">
                <a:solidFill>
                  <a:srgbClr val="FF0000"/>
                </a:solidFill>
              </a:rPr>
              <a:t>одобрява</a:t>
            </a:r>
            <a:r>
              <a:rPr lang="en-US" sz="1400" dirty="0">
                <a:solidFill>
                  <a:srgbClr val="FF0000"/>
                </a:solidFill>
              </a:rPr>
              <a:t> и </a:t>
            </a:r>
            <a:r>
              <a:rPr lang="en-US" sz="1400" dirty="0" err="1">
                <a:solidFill>
                  <a:srgbClr val="FF0000"/>
                </a:solidFill>
              </a:rPr>
              <a:t>приема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изпълнението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на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>
                <a:solidFill>
                  <a:srgbClr val="FF0000"/>
                </a:solidFill>
              </a:rPr>
              <a:t>задачи</a:t>
            </a:r>
            <a:r>
              <a:rPr lang="en-US" sz="1400" dirty="0" smtClean="0">
                <a:solidFill>
                  <a:srgbClr val="FF0000"/>
                </a:solidFill>
              </a:rPr>
              <a:t>.</a:t>
            </a:r>
            <a:endParaRPr lang="bg-BG" sz="1400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400" dirty="0" err="1">
                <a:solidFill>
                  <a:srgbClr val="008000"/>
                </a:solidFill>
              </a:rPr>
              <a:t>При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сключване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на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bg-BG" sz="1400" dirty="0">
                <a:solidFill>
                  <a:srgbClr val="008000"/>
                </a:solidFill>
              </a:rPr>
              <a:t>трудов </a:t>
            </a:r>
            <a:r>
              <a:rPr lang="en-US" sz="1400" dirty="0" err="1">
                <a:solidFill>
                  <a:srgbClr val="008000"/>
                </a:solidFill>
              </a:rPr>
              <a:t>договор</a:t>
            </a:r>
            <a:r>
              <a:rPr lang="en-US" sz="1400" dirty="0">
                <a:solidFill>
                  <a:srgbClr val="008000"/>
                </a:solidFill>
              </a:rPr>
              <a:t> с </a:t>
            </a:r>
            <a:r>
              <a:rPr lang="en-US" sz="1400" dirty="0" err="1">
                <a:solidFill>
                  <a:srgbClr val="008000"/>
                </a:solidFill>
              </a:rPr>
              <a:t>представител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на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Бенефициера</a:t>
            </a:r>
            <a:r>
              <a:rPr lang="bg-BG" sz="1400" dirty="0">
                <a:solidFill>
                  <a:srgbClr val="008000"/>
                </a:solidFill>
              </a:rPr>
              <a:t> (организацията)</a:t>
            </a:r>
            <a:r>
              <a:rPr lang="en-US" sz="1400" dirty="0">
                <a:solidFill>
                  <a:srgbClr val="008000"/>
                </a:solidFill>
              </a:rPr>
              <a:t>, </a:t>
            </a:r>
            <a:r>
              <a:rPr lang="en-US" sz="1400" dirty="0" err="1">
                <a:solidFill>
                  <a:srgbClr val="008000"/>
                </a:solidFill>
              </a:rPr>
              <a:t>който</a:t>
            </a:r>
            <a:r>
              <a:rPr lang="en-US" sz="1400" dirty="0">
                <a:solidFill>
                  <a:srgbClr val="008000"/>
                </a:solidFill>
              </a:rPr>
              <a:t> е </a:t>
            </a:r>
            <a:r>
              <a:rPr lang="en-US" sz="1400" dirty="0" err="1">
                <a:solidFill>
                  <a:srgbClr val="008000"/>
                </a:solidFill>
              </a:rPr>
              <a:t>част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от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неговия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контролен</a:t>
            </a:r>
            <a:r>
              <a:rPr lang="en-US" sz="1400" dirty="0" smtClean="0">
                <a:solidFill>
                  <a:srgbClr val="008000"/>
                </a:solidFill>
              </a:rPr>
              <a:t>/ </a:t>
            </a:r>
            <a:r>
              <a:rPr lang="en-US" sz="1400" dirty="0" err="1" smtClean="0">
                <a:solidFill>
                  <a:srgbClr val="008000"/>
                </a:solidFill>
              </a:rPr>
              <a:t>управителен</a:t>
            </a:r>
            <a:r>
              <a:rPr lang="en-US" sz="1400" dirty="0" smtClean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орган</a:t>
            </a:r>
            <a:r>
              <a:rPr lang="bg-BG" sz="1400" dirty="0">
                <a:solidFill>
                  <a:srgbClr val="008000"/>
                </a:solidFill>
              </a:rPr>
              <a:t>,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следва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изрично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да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има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решение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за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това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на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колективния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орган</a:t>
            </a:r>
            <a:r>
              <a:rPr lang="en-US" sz="1400" dirty="0">
                <a:solidFill>
                  <a:srgbClr val="008000"/>
                </a:solidFill>
              </a:rPr>
              <a:t>. В </a:t>
            </a:r>
            <a:r>
              <a:rPr lang="en-US" sz="1400" dirty="0" err="1">
                <a:solidFill>
                  <a:srgbClr val="008000"/>
                </a:solidFill>
              </a:rPr>
              <a:t>решението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следва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да</a:t>
            </a:r>
            <a:r>
              <a:rPr lang="en-US" sz="1400" dirty="0">
                <a:solidFill>
                  <a:srgbClr val="008000"/>
                </a:solidFill>
              </a:rPr>
              <a:t> е </a:t>
            </a:r>
            <a:r>
              <a:rPr lang="en-US" sz="1400" dirty="0" err="1">
                <a:solidFill>
                  <a:srgbClr val="008000"/>
                </a:solidFill>
              </a:rPr>
              <a:t>посочено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кое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лице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сключва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договора</a:t>
            </a:r>
            <a:r>
              <a:rPr lang="en-US" sz="1400" dirty="0">
                <a:solidFill>
                  <a:srgbClr val="008000"/>
                </a:solidFill>
              </a:rPr>
              <a:t> и </a:t>
            </a:r>
            <a:r>
              <a:rPr lang="en-US" sz="1400" dirty="0" err="1">
                <a:solidFill>
                  <a:srgbClr val="008000"/>
                </a:solidFill>
              </a:rPr>
              <a:t>приема</a:t>
            </a:r>
            <a:r>
              <a:rPr lang="en-US" sz="1400" dirty="0">
                <a:solidFill>
                  <a:srgbClr val="008000"/>
                </a:solidFill>
              </a:rPr>
              <a:t> </a:t>
            </a:r>
            <a:r>
              <a:rPr lang="en-US" sz="1400" dirty="0" err="1">
                <a:solidFill>
                  <a:srgbClr val="008000"/>
                </a:solidFill>
              </a:rPr>
              <a:t>работата</a:t>
            </a:r>
            <a:r>
              <a:rPr lang="en-US" sz="1400" dirty="0">
                <a:solidFill>
                  <a:srgbClr val="008000"/>
                </a:solidFill>
              </a:rPr>
              <a:t>.</a:t>
            </a:r>
            <a:endParaRPr lang="bg-BG" sz="1400" dirty="0">
              <a:solidFill>
                <a:srgbClr val="008000"/>
              </a:solidFill>
            </a:endParaRPr>
          </a:p>
          <a:p>
            <a:pPr algn="just"/>
            <a:endParaRPr lang="bg-BG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9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pPr algn="just"/>
            <a:endParaRPr lang="bg-BG" dirty="0" smtClean="0"/>
          </a:p>
          <a:p>
            <a:pPr algn="just"/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/>
              <a:t>Организация</a:t>
            </a:r>
            <a:r>
              <a:rPr lang="bg-BG" dirty="0" smtClean="0"/>
              <a:t>, </a:t>
            </a:r>
            <a:r>
              <a:rPr lang="bg-BG" dirty="0"/>
              <a:t>чрез </a:t>
            </a:r>
            <a:r>
              <a:rPr lang="bg-BG" dirty="0" smtClean="0"/>
              <a:t>представляващ, </a:t>
            </a:r>
            <a:r>
              <a:rPr lang="bg-BG" dirty="0"/>
              <a:t>е </a:t>
            </a:r>
            <a:r>
              <a:rPr lang="bg-BG" dirty="0" smtClean="0"/>
              <a:t>сключила </a:t>
            </a:r>
            <a:r>
              <a:rPr lang="bg-BG" dirty="0"/>
              <a:t>допълнително споразумение към трудов договор с лице за позицията „комуникационен експерт</a:t>
            </a:r>
            <a:r>
              <a:rPr lang="bg-BG" dirty="0" smtClean="0"/>
              <a:t>“ по проекта. </a:t>
            </a:r>
            <a:r>
              <a:rPr lang="bg-BG" dirty="0"/>
              <a:t>След справка в ГРАО е установено, че </a:t>
            </a:r>
            <a:r>
              <a:rPr lang="bg-BG" dirty="0" smtClean="0"/>
              <a:t>този представляващ (който е и ръководител на проекта) </a:t>
            </a:r>
            <a:r>
              <a:rPr lang="bg-BG" dirty="0"/>
              <a:t>и </a:t>
            </a:r>
            <a:r>
              <a:rPr lang="bg-BG" dirty="0" smtClean="0"/>
              <a:t>въпросният </a:t>
            </a:r>
            <a:r>
              <a:rPr lang="bg-BG" dirty="0"/>
              <a:t>експерт са в родствена връзка по права линия от първа степен. </a:t>
            </a:r>
            <a:endParaRPr lang="bg-BG" dirty="0" smtClean="0"/>
          </a:p>
          <a:p>
            <a:pPr algn="just"/>
            <a:endParaRPr lang="en-US" dirty="0"/>
          </a:p>
          <a:p>
            <a:pPr algn="just"/>
            <a:r>
              <a:rPr lang="bg-BG" dirty="0"/>
              <a:t>В длъжностната характеристика към него като основна цел на длъжността е посочено задължението „да подпомага работата на ръководителя на проекта“. </a:t>
            </a:r>
            <a:r>
              <a:rPr lang="bg-BG" dirty="0" smtClean="0"/>
              <a:t> Също </a:t>
            </a:r>
            <a:r>
              <a:rPr lang="bg-BG" dirty="0"/>
              <a:t>там е описано, че „служителят е подчинен на Изпълнителния директор – ръководител на проекта“. С други думи </a:t>
            </a:r>
            <a:r>
              <a:rPr lang="bg-BG" dirty="0">
                <a:solidFill>
                  <a:srgbClr val="FF3300"/>
                </a:solidFill>
              </a:rPr>
              <a:t>работата се приема от лице и е </a:t>
            </a:r>
            <a:r>
              <a:rPr lang="bg-BG" dirty="0" smtClean="0">
                <a:solidFill>
                  <a:srgbClr val="FF3300"/>
                </a:solidFill>
              </a:rPr>
              <a:t>на </a:t>
            </a:r>
            <a:r>
              <a:rPr lang="bg-BG" dirty="0">
                <a:solidFill>
                  <a:srgbClr val="FF3300"/>
                </a:solidFill>
              </a:rPr>
              <a:t>пряко подчинение на лице, с което е в пряка родствена връзка, което води до конфликт на интереси.</a:t>
            </a:r>
            <a:endParaRPr lang="bg-BG" sz="14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6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0" y="1553450"/>
            <a:ext cx="8366477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4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400" dirty="0" smtClean="0">
                <a:solidFill>
                  <a:srgbClr val="C00000"/>
                </a:solidFill>
              </a:rPr>
              <a:t>при </a:t>
            </a:r>
            <a:r>
              <a:rPr lang="bg-BG" sz="1400" dirty="0" smtClean="0">
                <a:solidFill>
                  <a:srgbClr val="C00000"/>
                </a:solidFill>
              </a:rPr>
              <a:t>съставянето и отчитането на разходите за </a:t>
            </a:r>
          </a:p>
          <a:p>
            <a:pPr algn="just"/>
            <a:r>
              <a:rPr lang="bg-BG" sz="1400" b="1" dirty="0" smtClean="0">
                <a:solidFill>
                  <a:srgbClr val="C00000"/>
                </a:solidFill>
              </a:rPr>
              <a:t>Пътуване и настаняване</a:t>
            </a:r>
            <a:r>
              <a:rPr lang="ru-RU" sz="14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Отнасят се САМО за </a:t>
            </a:r>
            <a:r>
              <a:rPr lang="ru-RU" sz="1400" dirty="0"/>
              <a:t>проектния </a:t>
            </a:r>
            <a:r>
              <a:rPr lang="ru-RU" sz="1400" dirty="0" smtClean="0"/>
              <a:t>екип и организацията – бенефициер;</a:t>
            </a:r>
          </a:p>
          <a:p>
            <a:pPr marL="285750" indent="-285750" algn="just">
              <a:buFontTx/>
              <a:buChar char="-"/>
            </a:pPr>
            <a:r>
              <a:rPr lang="ru-RU" sz="1400" dirty="0"/>
              <a:t>Отчитат се при спазване на националното </a:t>
            </a:r>
            <a:r>
              <a:rPr lang="ru-RU" sz="1400" dirty="0" smtClean="0"/>
              <a:t>законодателство: </a:t>
            </a:r>
          </a:p>
          <a:p>
            <a:pPr marL="742950" lvl="1" indent="-285750" algn="just">
              <a:buFontTx/>
              <a:buChar char="-"/>
            </a:pPr>
            <a:r>
              <a:rPr lang="ru-RU" sz="1400" dirty="0" smtClean="0"/>
              <a:t>В страната – КТ и Наредба за командировките в страната; </a:t>
            </a:r>
          </a:p>
          <a:p>
            <a:pPr marL="742950" lvl="1" indent="-285750" algn="just">
              <a:buFontTx/>
              <a:buChar char="-"/>
            </a:pPr>
            <a:r>
              <a:rPr lang="ru-RU" sz="1400" dirty="0" smtClean="0"/>
              <a:t>В чужбина - КТ и Наредба за служебните командировки и специализации в чужбина; </a:t>
            </a:r>
            <a:endParaRPr lang="en-US" sz="1400" dirty="0" smtClean="0"/>
          </a:p>
          <a:p>
            <a:pPr marL="285750" indent="-285750" algn="just">
              <a:buFontTx/>
              <a:buChar char="-"/>
            </a:pPr>
            <a:r>
              <a:rPr lang="bg-BG" sz="1400" dirty="0" smtClean="0"/>
              <a:t>Фактурите за разходи, свързани с командировките, следва да са издадени на името на организацията – бенефициер по проекта; </a:t>
            </a:r>
          </a:p>
          <a:p>
            <a:pPr algn="just"/>
            <a:endParaRPr lang="ru-RU" sz="1400" dirty="0"/>
          </a:p>
          <a:p>
            <a:pPr marL="285750" indent="-285750" algn="just">
              <a:buFontTx/>
              <a:buChar char="-"/>
            </a:pPr>
            <a:r>
              <a:rPr lang="ru-RU" sz="1400" dirty="0" smtClean="0"/>
              <a:t>В </a:t>
            </a:r>
            <a:r>
              <a:rPr lang="ru-RU" sz="1400" dirty="0"/>
              <a:t>заповедта за командироване </a:t>
            </a:r>
            <a:r>
              <a:rPr lang="ru-RU" sz="1400" b="1" dirty="0" smtClean="0"/>
              <a:t>в страната </a:t>
            </a:r>
            <a:r>
              <a:rPr lang="ru-RU" sz="1400" dirty="0" smtClean="0"/>
              <a:t>се </a:t>
            </a:r>
            <a:r>
              <a:rPr lang="ru-RU" sz="1400" dirty="0"/>
              <a:t>посочват:</a:t>
            </a:r>
          </a:p>
          <a:p>
            <a:pPr fontAlgn="ctr"/>
            <a:r>
              <a:rPr lang="ru-RU" sz="1400" dirty="0"/>
              <a:t>1. (изм. - ДВ, бр. 2 от 1994 г.) наименованието на </a:t>
            </a:r>
            <a:r>
              <a:rPr lang="ru-RU" sz="1400" dirty="0" smtClean="0"/>
              <a:t>организацията </a:t>
            </a:r>
            <a:r>
              <a:rPr lang="ru-RU" sz="1400" dirty="0"/>
              <a:t>и длъжностното лице, което издава заповедта;</a:t>
            </a:r>
          </a:p>
          <a:p>
            <a:pPr fontAlgn="ctr"/>
            <a:r>
              <a:rPr lang="ru-RU" sz="1400" dirty="0"/>
              <a:t>2. трите имена и длъжността на командированото лице;</a:t>
            </a:r>
          </a:p>
          <a:p>
            <a:pPr fontAlgn="ctr"/>
            <a:r>
              <a:rPr lang="ru-RU" sz="1400" dirty="0"/>
              <a:t>3. мястото на командироването;</a:t>
            </a:r>
          </a:p>
          <a:p>
            <a:pPr fontAlgn="ctr"/>
            <a:r>
              <a:rPr lang="ru-RU" sz="1400" dirty="0"/>
              <a:t>4. задачата, за която лицето се командирова;</a:t>
            </a:r>
          </a:p>
          <a:p>
            <a:pPr fontAlgn="ctr"/>
            <a:r>
              <a:rPr lang="ru-RU" sz="1400" dirty="0"/>
              <a:t>5. времетраенето на командировката;</a:t>
            </a:r>
          </a:p>
          <a:p>
            <a:pPr fontAlgn="ctr"/>
            <a:r>
              <a:rPr lang="ru-RU" sz="1400" dirty="0"/>
              <a:t>6. (изм. - ДВ, бр. 40 от 1999 г.) командировъчните дневни, пътни и квартирни пари, на които командированият има право;</a:t>
            </a:r>
          </a:p>
          <a:p>
            <a:pPr fontAlgn="ctr"/>
            <a:r>
              <a:rPr lang="ru-RU" sz="1400" dirty="0"/>
              <a:t>7. начинът на пътуването и други данни, които имат значение за определяне правото и размера на командировъчните пътни пари;</a:t>
            </a:r>
          </a:p>
          <a:p>
            <a:pPr fontAlgn="ctr"/>
            <a:r>
              <a:rPr lang="ru-RU" sz="1400" dirty="0"/>
              <a:t>8. (изм. - ДВ, бр. 27 от 2023 г.) видът на отчета за извършената работа</a:t>
            </a:r>
            <a:r>
              <a:rPr lang="ru-RU" sz="1400" dirty="0" smtClean="0"/>
              <a:t>;.......</a:t>
            </a:r>
            <a:endParaRPr lang="ru-RU" sz="1400" dirty="0"/>
          </a:p>
          <a:p>
            <a:pPr fontAlgn="ctr"/>
            <a:r>
              <a:rPr lang="ru-RU" sz="1400" dirty="0" smtClean="0"/>
              <a:t>10</a:t>
            </a:r>
            <a:r>
              <a:rPr lang="ru-RU" sz="1400" dirty="0"/>
              <a:t>. (нова - ДВ, бр. 27 от 2023 г.) необходимостта от заверка на заповедта с подпис на оправомощено длъжностно лице на мястото на командироването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71991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5538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разходите за  </a:t>
            </a:r>
            <a:r>
              <a:rPr lang="bg-BG" sz="1600" b="1" dirty="0">
                <a:solidFill>
                  <a:srgbClr val="C00000"/>
                </a:solidFill>
              </a:rPr>
              <a:t>П</a:t>
            </a:r>
            <a:r>
              <a:rPr lang="bg-BG" sz="1600" b="1" dirty="0" smtClean="0">
                <a:solidFill>
                  <a:srgbClr val="C00000"/>
                </a:solidFill>
              </a:rPr>
              <a:t>ътуване и настаняване</a:t>
            </a:r>
            <a:r>
              <a:rPr lang="ru-RU" sz="1600" dirty="0" smtClean="0">
                <a:solidFill>
                  <a:srgbClr val="C00000"/>
                </a:solidFill>
              </a:rPr>
              <a:t>:</a:t>
            </a:r>
          </a:p>
          <a:p>
            <a:pPr algn="just"/>
            <a:r>
              <a:rPr lang="ru-RU" sz="1330" dirty="0" smtClean="0"/>
              <a:t>Заповедта за командировка </a:t>
            </a:r>
            <a:r>
              <a:rPr lang="ru-RU" sz="1330" b="1" dirty="0" smtClean="0"/>
              <a:t>в чужбина </a:t>
            </a:r>
            <a:r>
              <a:rPr lang="ru-RU" sz="1330" dirty="0" smtClean="0"/>
              <a:t>следва изрично да посочва: </a:t>
            </a:r>
            <a:endParaRPr lang="ru-RU" sz="1330" dirty="0"/>
          </a:p>
          <a:p>
            <a:pPr algn="just" fontAlgn="ctr"/>
            <a:r>
              <a:rPr lang="ru-RU" sz="1330" dirty="0" smtClean="0"/>
              <a:t>1</a:t>
            </a:r>
            <a:r>
              <a:rPr lang="ru-RU" sz="1330" dirty="0"/>
              <a:t>. наименование на ведомството или предприятието, което командирова или изпраща на специализация;</a:t>
            </a:r>
          </a:p>
          <a:p>
            <a:pPr algn="just" fontAlgn="ctr"/>
            <a:r>
              <a:rPr lang="ru-RU" sz="1330" dirty="0"/>
              <a:t>2. основание за издаване на заповедта;</a:t>
            </a:r>
          </a:p>
          <a:p>
            <a:pPr algn="just" fontAlgn="ctr"/>
            <a:r>
              <a:rPr lang="ru-RU" sz="1330" dirty="0"/>
              <a:t>3. имената на командированото лице или на лицето, което се изпраща на специализация, месторабота и длъжност;</a:t>
            </a:r>
          </a:p>
          <a:p>
            <a:pPr algn="just" fontAlgn="ctr"/>
            <a:r>
              <a:rPr lang="ru-RU" sz="1330" dirty="0"/>
              <a:t>4. началната дата и продължителност на командировката или специализацията в календарни дни, включително дните за пътуване, почивните и празничните дни;</a:t>
            </a:r>
          </a:p>
          <a:p>
            <a:pPr algn="just" fontAlgn="ctr"/>
            <a:r>
              <a:rPr lang="ru-RU" sz="1330" dirty="0"/>
              <a:t>5. държава и населено място, в което се командирова или изпраща на специализация лицето;</a:t>
            </a:r>
          </a:p>
          <a:p>
            <a:pPr algn="just" fontAlgn="ctr"/>
            <a:r>
              <a:rPr lang="ru-RU" sz="1330" dirty="0"/>
              <a:t>6. финансови условия на командировката или специализацията - пътни, дневни и квартирни пари, паспортни, визови и други такси и разходи за служебен багаж и начина за тяхното уреждане;</a:t>
            </a:r>
          </a:p>
          <a:p>
            <a:pPr algn="just" fontAlgn="ctr"/>
            <a:r>
              <a:rPr lang="ru-RU" sz="1330" dirty="0"/>
              <a:t>7. задача на командированото лице или на лицето, изпратено на специализация;</a:t>
            </a:r>
          </a:p>
          <a:p>
            <a:pPr algn="just" fontAlgn="ctr"/>
            <a:r>
              <a:rPr lang="ru-RU" sz="1330" dirty="0"/>
              <a:t>8. вид на транспортните средства и маршрут;</a:t>
            </a:r>
          </a:p>
          <a:p>
            <a:pPr algn="just" fontAlgn="ctr"/>
            <a:r>
              <a:rPr lang="ru-RU" sz="1330" dirty="0"/>
              <a:t>9. ръководител, предложил командировката или специализацията;</a:t>
            </a:r>
          </a:p>
          <a:p>
            <a:pPr algn="just" fontAlgn="ctr"/>
            <a:r>
              <a:rPr lang="ru-RU" sz="1330" dirty="0"/>
              <a:t>10. други обстоятелства, свързани с конкретните условия на командировката или специализацията;</a:t>
            </a:r>
          </a:p>
          <a:p>
            <a:pPr algn="just" fontAlgn="ctr"/>
            <a:r>
              <a:rPr lang="ru-RU" sz="1330" dirty="0"/>
              <a:t>11. (изм. - ДВ, бр. 27 от 2023 г.) име, длъжност и подпис на лицето, издаващо заповедта, и печат на ведомството;</a:t>
            </a:r>
          </a:p>
          <a:p>
            <a:pPr algn="just" fontAlgn="ctr"/>
            <a:r>
              <a:rPr lang="ru-RU" sz="1330" dirty="0"/>
              <a:t>12. наименование на ведомството или предприятието, за чиято сметка са разходите за командировка в случаите по </a:t>
            </a:r>
            <a:r>
              <a:rPr lang="ru-RU" sz="1330" u="sng" dirty="0"/>
              <a:t>чл. 4, ал. 1</a:t>
            </a:r>
            <a:r>
              <a:rPr lang="ru-RU" sz="1330" dirty="0" smtClean="0"/>
              <a:t>.</a:t>
            </a:r>
          </a:p>
          <a:p>
            <a:pPr algn="just" fontAlgn="ctr"/>
            <a:r>
              <a:rPr lang="ru-RU" sz="1330" dirty="0" smtClean="0"/>
              <a:t>(</a:t>
            </a:r>
            <a:r>
              <a:rPr lang="ru-RU" sz="1330" dirty="0"/>
              <a:t>5) (Предишна ал. 3 - ДВ, бр. 73 от 2010 г., в сила от 28.08.2010 г.) В случаите, когато приемащата страна поема изцяло или частично разходите за командировката или специализацията, към заповедта по ал. 1 се прилага превод на български език на извлечение от поканата за посещение, касаещо финансовите условия.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93924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разходите за  </a:t>
            </a:r>
            <a:r>
              <a:rPr lang="bg-BG" sz="1600" b="1" dirty="0">
                <a:solidFill>
                  <a:srgbClr val="C00000"/>
                </a:solidFill>
              </a:rPr>
              <a:t>П</a:t>
            </a:r>
            <a:r>
              <a:rPr lang="bg-BG" sz="1600" b="1" dirty="0" smtClean="0">
                <a:solidFill>
                  <a:srgbClr val="C00000"/>
                </a:solidFill>
              </a:rPr>
              <a:t>ътуване и настаняване</a:t>
            </a:r>
            <a:r>
              <a:rPr lang="ru-RU" sz="16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Командированите имат право на пътни, дневни и квартирни, като се </a:t>
            </a:r>
            <a:r>
              <a:rPr lang="ru-RU" sz="1600" dirty="0"/>
              <a:t>спазва  Таблица за валутния размер на </a:t>
            </a:r>
            <a:r>
              <a:rPr lang="ru-RU" sz="1600" dirty="0" smtClean="0"/>
              <a:t>дневните и </a:t>
            </a:r>
            <a:r>
              <a:rPr lang="ru-RU" sz="1600" dirty="0"/>
              <a:t>квартирните </a:t>
            </a:r>
            <a:r>
              <a:rPr lang="ru-RU" sz="1600" dirty="0" smtClean="0"/>
              <a:t>пари;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Разпределението е съгл. чл. 18 ал. (</a:t>
            </a:r>
            <a:r>
              <a:rPr lang="ru-RU" sz="1600" dirty="0"/>
              <a:t>3) Относителният дял на отделните компоненти в размера на дневните пари за целите на определянето на намалените размери дневни пари при поемане на част от разходите от приемащата държава или организация е, както следва:</a:t>
            </a:r>
          </a:p>
          <a:p>
            <a:pPr lvl="2"/>
            <a:r>
              <a:rPr lang="ru-RU" sz="1600" dirty="0"/>
              <a:t>1. за хранене, включително:</a:t>
            </a:r>
          </a:p>
          <a:p>
            <a:pPr lvl="2"/>
            <a:r>
              <a:rPr lang="ru-RU" sz="1600" dirty="0"/>
              <a:t>а) обяд - 35 на сто;</a:t>
            </a:r>
          </a:p>
          <a:p>
            <a:pPr lvl="2"/>
            <a:r>
              <a:rPr lang="ru-RU" sz="1600" dirty="0"/>
              <a:t>б) вечеря - 35 на сто;</a:t>
            </a:r>
          </a:p>
          <a:p>
            <a:pPr lvl="2"/>
            <a:r>
              <a:rPr lang="ru-RU" sz="1600" dirty="0"/>
              <a:t>2. други разходи - 30 на сто</a:t>
            </a:r>
            <a:r>
              <a:rPr lang="ru-RU" sz="1600" dirty="0" smtClean="0"/>
              <a:t>.</a:t>
            </a:r>
            <a:endParaRPr lang="ru-RU" sz="1600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>
                <a:solidFill>
                  <a:srgbClr val="C00000"/>
                </a:solidFill>
              </a:rPr>
              <a:t>Когато в програмата на проявата е предвиден обяд и/ или вечеря, дневните пари се намаляват със съответния процент!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Допустими са и разходи за деня </a:t>
            </a:r>
            <a:r>
              <a:rPr lang="ru-RU" sz="1600" u="sng" dirty="0" smtClean="0"/>
              <a:t>преди</a:t>
            </a:r>
            <a:r>
              <a:rPr lang="ru-RU" sz="1600" dirty="0" smtClean="0"/>
              <a:t> проявата и деня </a:t>
            </a:r>
            <a:r>
              <a:rPr lang="ru-RU" sz="1600" u="sng" dirty="0" smtClean="0"/>
              <a:t>след</a:t>
            </a:r>
            <a:r>
              <a:rPr lang="ru-RU" sz="1600" dirty="0" smtClean="0"/>
              <a:t> проявата</a:t>
            </a:r>
            <a:r>
              <a:rPr lang="ru-RU" sz="1600" smtClean="0"/>
              <a:t>; съответно фактурите за разходите следва да съответстват на датите; </a:t>
            </a:r>
            <a:endParaRPr lang="ru-RU" sz="1600" dirty="0" smtClean="0"/>
          </a:p>
          <a:p>
            <a:pPr marL="285750" indent="-285750">
              <a:buFontTx/>
              <a:buChar char="-"/>
            </a:pPr>
            <a:r>
              <a:rPr lang="ru-RU" sz="1600" dirty="0" smtClean="0"/>
              <a:t>Избор на най-икономичен маршрут. </a:t>
            </a:r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3128" y="4581128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08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endParaRPr lang="bg-BG" dirty="0" smtClean="0"/>
          </a:p>
          <a:p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smtClean="0"/>
              <a:t>Бенефициерът</a:t>
            </a:r>
            <a:r>
              <a:rPr lang="en-US" dirty="0" smtClean="0"/>
              <a:t> </a:t>
            </a:r>
            <a:r>
              <a:rPr lang="bg-BG" dirty="0" smtClean="0"/>
              <a:t>отчита пълен размер на дневните разходи за участие в проява, а от дневния ред се вижда, че организаторите са предоставили обяд и/ или вечеря, т.е. би следвало дневните разходи да се редуцират със съответния процент (35 %/ 70 </a:t>
            </a:r>
            <a:r>
              <a:rPr lang="bg-BG" dirty="0" smtClean="0"/>
              <a:t>%);</a:t>
            </a:r>
            <a:endParaRPr lang="bg-BG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smtClean="0"/>
              <a:t>Липсва основание за командироване или някой от другите изброени задължителни компоненти, посочени в Наредба (за чужбина / за страната</a:t>
            </a:r>
            <a:r>
              <a:rPr lang="bg-BG" dirty="0" smtClean="0"/>
              <a:t>).</a:t>
            </a:r>
            <a:endParaRPr lang="bg-BG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sz="1400" b="1" dirty="0">
              <a:solidFill>
                <a:srgbClr val="FF33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08000"/>
                </a:solidFill>
              </a:rPr>
              <a:t>Командироващият ръководител следва да упражнява контрол при </a:t>
            </a:r>
            <a:r>
              <a:rPr lang="bg-BG" dirty="0" smtClean="0">
                <a:solidFill>
                  <a:srgbClr val="008000"/>
                </a:solidFill>
              </a:rPr>
              <a:t>отчитането; </a:t>
            </a:r>
            <a:endParaRPr lang="bg-BG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008000"/>
                </a:solidFill>
              </a:rPr>
              <a:t>Проектният </a:t>
            </a:r>
            <a:r>
              <a:rPr lang="bg-BG" dirty="0" smtClean="0">
                <a:solidFill>
                  <a:srgbClr val="008000"/>
                </a:solidFill>
              </a:rPr>
              <a:t>мениджър или определен служител на проекта също следва да провери разхода преди отчитането му в </a:t>
            </a:r>
            <a:r>
              <a:rPr lang="bg-BG" dirty="0" smtClean="0">
                <a:solidFill>
                  <a:srgbClr val="008000"/>
                </a:solidFill>
              </a:rPr>
              <a:t>системата.</a:t>
            </a:r>
            <a:endParaRPr lang="bg-BG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768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05210" y="890360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 за  </a:t>
            </a:r>
            <a:r>
              <a:rPr lang="bg-BG" sz="1600" b="1" dirty="0" smtClean="0">
                <a:solidFill>
                  <a:srgbClr val="C00000"/>
                </a:solidFill>
              </a:rPr>
              <a:t>Външни услуги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– прилагане на принципа на добро финансово управление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bg-BG" sz="1600" dirty="0" smtClean="0">
                <a:solidFill>
                  <a:srgbClr val="C00000"/>
                </a:solidFill>
              </a:rPr>
              <a:t>и </a:t>
            </a:r>
            <a:r>
              <a:rPr lang="en-US" b="1" dirty="0" smtClean="0">
                <a:solidFill>
                  <a:srgbClr val="C00000"/>
                </a:solidFill>
              </a:rPr>
              <a:t>value for money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 smtClean="0"/>
              <a:t>Изготвяне на стратегии/ доклади/ планове и тн.:</a:t>
            </a:r>
          </a:p>
          <a:p>
            <a:pPr marL="742950" lvl="1" indent="-285750" algn="just">
              <a:buFontTx/>
              <a:buChar char="-"/>
            </a:pPr>
            <a:r>
              <a:rPr lang="ru-RU" sz="1600" dirty="0" smtClean="0"/>
              <a:t>Конкретна Техническа спецификация/ Техническо задание, включващо: </a:t>
            </a:r>
          </a:p>
          <a:p>
            <a:pPr marL="1200150" lvl="2" indent="-285750" algn="just">
              <a:buFontTx/>
              <a:buChar char="-"/>
            </a:pPr>
            <a:r>
              <a:rPr lang="ru-RU" sz="1600" dirty="0" smtClean="0"/>
              <a:t>Примерна структура;</a:t>
            </a:r>
          </a:p>
          <a:p>
            <a:pPr marL="1200150" lvl="2" indent="-285750" algn="just">
              <a:buFontTx/>
              <a:buChar char="-"/>
            </a:pPr>
            <a:r>
              <a:rPr lang="ru-RU" sz="1600" dirty="0" smtClean="0"/>
              <a:t>Минимално съдържание и/ или обем и/ или теми</a:t>
            </a:r>
            <a:r>
              <a:rPr lang="en-US" sz="1600" dirty="0" smtClean="0"/>
              <a:t>;</a:t>
            </a:r>
            <a:r>
              <a:rPr lang="ru-RU" sz="1600" dirty="0" smtClean="0"/>
              <a:t> </a:t>
            </a:r>
          </a:p>
          <a:p>
            <a:pPr marL="742950" lvl="1" indent="-285750" algn="just">
              <a:buFontTx/>
              <a:buChar char="-"/>
            </a:pPr>
            <a:r>
              <a:rPr lang="ru-RU" sz="1600" dirty="0" smtClean="0"/>
              <a:t>Ясно описание на очакваните документи/ продукти/резултати по етапи – впоследствие това гарантира какво се предоставя от изпълнителя, приема от възложителя, съответно отчита в Приемо – предавателния протокол за услугата; </a:t>
            </a:r>
          </a:p>
          <a:p>
            <a:pPr marL="742950" lvl="1" indent="-285750" algn="just">
              <a:buFontTx/>
              <a:buChar char="-"/>
            </a:pPr>
            <a:r>
              <a:rPr lang="bg-BG" sz="1600" dirty="0" smtClean="0"/>
              <a:t>Добра практика е</a:t>
            </a:r>
            <a:r>
              <a:rPr lang="ru-RU" sz="1600" dirty="0" smtClean="0"/>
              <a:t> поетапното предоставяне и приемане на продукти да е обвързано с етапите на плащане. </a:t>
            </a:r>
          </a:p>
          <a:p>
            <a:pPr marL="1200150" lvl="2" indent="-285750" algn="just">
              <a:buFontTx/>
              <a:buChar char="-"/>
            </a:pPr>
            <a:endParaRPr lang="ru-RU" sz="16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406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05210" y="890360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 за  </a:t>
            </a:r>
            <a:r>
              <a:rPr lang="bg-BG" sz="1600" b="1" dirty="0" smtClean="0">
                <a:solidFill>
                  <a:srgbClr val="C00000"/>
                </a:solidFill>
              </a:rPr>
              <a:t>Външни услуги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– прилагане на принципа на добро финансово управление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bg-BG" sz="1600" dirty="0" smtClean="0">
                <a:solidFill>
                  <a:srgbClr val="C00000"/>
                </a:solidFill>
              </a:rPr>
              <a:t>и </a:t>
            </a:r>
            <a:r>
              <a:rPr lang="en-US" b="1" dirty="0" smtClean="0">
                <a:solidFill>
                  <a:srgbClr val="C00000"/>
                </a:solidFill>
              </a:rPr>
              <a:t>value for money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 smtClean="0"/>
              <a:t>Изготвяне на стратегии/ доклади/ планове и тн.:</a:t>
            </a:r>
            <a:endParaRPr lang="ru-RU" sz="1600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endParaRPr lang="ru-RU" sz="1600" b="1" dirty="0" smtClean="0">
              <a:solidFill>
                <a:srgbClr val="C0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ru-RU" sz="1600" b="1" dirty="0">
                <a:solidFill>
                  <a:srgbClr val="C00000"/>
                </a:solidFill>
              </a:rPr>
              <a:t>Грешки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Съставен доклад от над 70 % копирана сходна или идентична информация, която е със свободен публичен достъп, вече публикувана;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Плагиатство;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Изготвена стратегия, която не допринася по проекта, поради липса на ясни изисквания при възлагането на услугата;</a:t>
            </a:r>
          </a:p>
          <a:p>
            <a:pPr marL="285750" indent="-285750" algn="just">
              <a:buFontTx/>
              <a:buChar char="-"/>
            </a:pPr>
            <a:endParaRPr lang="ru-RU" sz="1600" dirty="0" smtClean="0"/>
          </a:p>
          <a:p>
            <a:pPr algn="just"/>
            <a:r>
              <a:rPr lang="bg-BG" sz="1600" dirty="0" smtClean="0">
                <a:solidFill>
                  <a:srgbClr val="008000"/>
                </a:solidFill>
              </a:rPr>
              <a:t>Препоръки</a:t>
            </a:r>
            <a:endParaRPr lang="bg-BG" sz="1600" dirty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Ползване на програми за анализ на представения от изпълнителя документ – за плагиатство, вече публикувано съдържание, генерирано чрез </a:t>
            </a:r>
            <a:r>
              <a:rPr lang="en-US" sz="1600" dirty="0" smtClean="0">
                <a:solidFill>
                  <a:srgbClr val="008000"/>
                </a:solidFill>
              </a:rPr>
              <a:t>AI </a:t>
            </a:r>
            <a:r>
              <a:rPr lang="bg-BG" sz="1600" dirty="0" smtClean="0">
                <a:solidFill>
                  <a:srgbClr val="008000"/>
                </a:solidFill>
              </a:rPr>
              <a:t>съдържание. </a:t>
            </a:r>
            <a:endParaRPr lang="bg-BG" sz="1600" dirty="0">
              <a:solidFill>
                <a:srgbClr val="008000"/>
              </a:solidFill>
            </a:endParaRPr>
          </a:p>
          <a:p>
            <a:pPr algn="just"/>
            <a:endParaRPr lang="ru-RU" sz="1600" dirty="0" smtClean="0"/>
          </a:p>
          <a:p>
            <a:pPr marL="285750" indent="-285750" algn="just">
              <a:buFontTx/>
              <a:buChar char="-"/>
            </a:pPr>
            <a:endParaRPr lang="ru-RU" sz="1600" dirty="0" smtClean="0"/>
          </a:p>
        </p:txBody>
      </p:sp>
    </p:spTree>
    <p:extLst>
      <p:ext uri="{BB962C8B-B14F-4D97-AF65-F5344CB8AC3E}">
        <p14:creationId xmlns:p14="http://schemas.microsoft.com/office/powerpoint/2010/main" val="340527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 за  </a:t>
            </a:r>
            <a:r>
              <a:rPr lang="bg-BG" sz="1600" b="1" dirty="0" smtClean="0">
                <a:solidFill>
                  <a:srgbClr val="C00000"/>
                </a:solidFill>
              </a:rPr>
              <a:t>Външни услуги</a:t>
            </a:r>
            <a:r>
              <a:rPr lang="ru-RU" sz="1600" dirty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– прилагане на принципа на добро финансово управление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bg-BG" sz="1600" dirty="0" smtClean="0">
                <a:solidFill>
                  <a:srgbClr val="C00000"/>
                </a:solidFill>
              </a:rPr>
              <a:t>и </a:t>
            </a:r>
            <a:r>
              <a:rPr lang="en-US" b="1" dirty="0" smtClean="0">
                <a:solidFill>
                  <a:srgbClr val="C00000"/>
                </a:solidFill>
              </a:rPr>
              <a:t>value for money</a:t>
            </a:r>
            <a:r>
              <a:rPr lang="ru-RU" b="1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1600" b="1" dirty="0" smtClean="0"/>
              <a:t>Организиране на прояви/ мероприятия/ пресконференции/ конференции и тн.:</a:t>
            </a:r>
          </a:p>
          <a:p>
            <a:pPr marL="742950" lvl="1" indent="-285750" algn="just">
              <a:buFontTx/>
              <a:buChar char="-"/>
            </a:pPr>
            <a:r>
              <a:rPr lang="ru-RU" sz="1600" dirty="0" smtClean="0"/>
              <a:t>Конкретна Техническа спецификация/ Техническо задание, включващо: </a:t>
            </a:r>
          </a:p>
          <a:p>
            <a:pPr marL="1200150" lvl="2" indent="-285750" algn="just">
              <a:buFontTx/>
              <a:buChar char="-"/>
            </a:pPr>
            <a:r>
              <a:rPr lang="ru-RU" sz="1600" dirty="0" smtClean="0"/>
              <a:t>Описание на елементите на услугата, т. е. продължителност/</a:t>
            </a:r>
            <a:r>
              <a:rPr lang="ru-RU" sz="1600" dirty="0"/>
              <a:t>очакван брой </a:t>
            </a:r>
            <a:r>
              <a:rPr lang="ru-RU" sz="1600" dirty="0" smtClean="0"/>
              <a:t>участници/ зала/ техническо оборудване/ материали/ кетъринг/логистика/ визуализация и т.н., </a:t>
            </a:r>
          </a:p>
          <a:p>
            <a:pPr marL="1200150" lvl="2" indent="-285750" algn="just">
              <a:buFontTx/>
              <a:buChar char="-"/>
            </a:pPr>
            <a:r>
              <a:rPr lang="ru-RU" sz="1600" dirty="0" smtClean="0"/>
              <a:t>Ясно описание на очакваните продукти/резултати от дадена проява – впоследствие това гарантира какво се предоставя от изпълнителя, приема от възложителя, съответно отчита в Приемо – предавателния протокол за услугата: напр. </a:t>
            </a:r>
            <a:r>
              <a:rPr lang="ru-RU" sz="1600" dirty="0"/>
              <a:t>с</a:t>
            </a:r>
            <a:r>
              <a:rPr lang="ru-RU" sz="1600" dirty="0" smtClean="0"/>
              <a:t>писъци, снимки (на какво), комплект материали...</a:t>
            </a:r>
          </a:p>
          <a:p>
            <a:pPr lvl="2" algn="just"/>
            <a:endParaRPr lang="ru-RU" sz="1600" dirty="0" smtClean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sz="1600" b="1" i="1" dirty="0" smtClean="0">
                <a:solidFill>
                  <a:srgbClr val="92D050"/>
                </a:solidFill>
              </a:rPr>
              <a:t>Добра практика е ценообразуване по елементи на услугата и предвидена в поръчката </a:t>
            </a:r>
            <a:r>
              <a:rPr lang="ru-RU" sz="1600" b="1" i="1" dirty="0" smtClean="0">
                <a:solidFill>
                  <a:srgbClr val="92D050"/>
                </a:solidFill>
              </a:rPr>
              <a:t>гъвкавост.</a:t>
            </a:r>
            <a:endParaRPr lang="ru-RU" sz="1600" b="1" i="1" dirty="0" smtClean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8552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162" y="591319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119125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903766" y="738045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62" y="1461334"/>
            <a:ext cx="900933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smtClean="0"/>
              <a:t>Бенефициерът възлага директно договор за провеждане на прояви: начална и финална пресконференция и определен брой срещи на заинтересованите страни и е определена стойност на всеки тип проява. </a:t>
            </a:r>
            <a:r>
              <a:rPr lang="bg-BG" dirty="0"/>
              <a:t>З</a:t>
            </a:r>
            <a:r>
              <a:rPr lang="bg-BG" dirty="0" smtClean="0"/>
              <a:t>а всяка от проявите следва да се осигури: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/>
              <a:t>Зала и технически средства за определен период от време - продължителност (до 2 часа/ до 4 часа);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/>
              <a:t>Кетъринг –посочено е „кафе, чай, безалкохолни напитки, сладки и соленки“;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/>
              <a:t>Посочен е списък на заинтересованите страни (10 различни организации), които следва да участват в срещите на заинтересованите страни.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smtClean="0">
                <a:solidFill>
                  <a:srgbClr val="FF0000"/>
                </a:solidFill>
              </a:rPr>
              <a:t>Изпълнителят отчита и бенефициерът приема и заплаща </a:t>
            </a:r>
            <a:r>
              <a:rPr lang="bg-BG" b="1" dirty="0" smtClean="0">
                <a:solidFill>
                  <a:srgbClr val="FF0000"/>
                </a:solidFill>
              </a:rPr>
              <a:t>пълната стойност за две прояви</a:t>
            </a:r>
            <a:r>
              <a:rPr lang="bg-BG" dirty="0" smtClean="0">
                <a:solidFill>
                  <a:srgbClr val="FF0000"/>
                </a:solidFill>
              </a:rPr>
              <a:t>, при което: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FF0000"/>
                </a:solidFill>
              </a:rPr>
              <a:t>По дневен ред пресконференцията е под 1 час, а срещата на заинтересованите страни е под 2 часа, като са проведени </a:t>
            </a:r>
            <a:r>
              <a:rPr lang="bg-BG" b="1" dirty="0" smtClean="0">
                <a:solidFill>
                  <a:srgbClr val="FF0000"/>
                </a:solidFill>
              </a:rPr>
              <a:t>в един и същ ден, на едно и също място;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FF0000"/>
                </a:solidFill>
              </a:rPr>
              <a:t>Отчита се обяд, а не кетъринг;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bg-BG" dirty="0" smtClean="0">
                <a:solidFill>
                  <a:srgbClr val="FF0000"/>
                </a:solidFill>
              </a:rPr>
              <a:t>В срещата на заинтересованите страни има представители на само една организация от изброените в Техническото задание.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b="1" dirty="0" smtClean="0"/>
              <a:t>РАЗХОДИТЕ ЗА ЕДНАТА ПРОЯВА СА НЕДОПУСТИМИ - двойно финансиране и недобро финансово управление.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endParaRPr lang="bg-BG" dirty="0" smtClean="0">
              <a:solidFill>
                <a:srgbClr val="FF0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b="1" dirty="0" smtClean="0"/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6931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76671"/>
            <a:ext cx="1129388" cy="75324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803972" y="6021288"/>
            <a:ext cx="568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 smtClean="0">
                <a:solidFill>
                  <a:srgbClr val="C00000"/>
                </a:solidFill>
              </a:rPr>
              <a:t>Национален контрол</a:t>
            </a:r>
            <a:endParaRPr lang="bg-BG" sz="2200" b="1" dirty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3246" y="2521872"/>
            <a:ext cx="9144001" cy="126716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461036" y="2640918"/>
            <a:ext cx="82253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>
                <a:solidFill>
                  <a:schemeClr val="bg1"/>
                </a:solidFill>
              </a:rPr>
              <a:t>Верификация на </a:t>
            </a:r>
            <a:r>
              <a:rPr lang="bg-BG" sz="3000" b="1" i="1" dirty="0" smtClean="0">
                <a:solidFill>
                  <a:schemeClr val="bg1"/>
                </a:solidFill>
              </a:rPr>
              <a:t>разходите. </a:t>
            </a:r>
          </a:p>
          <a:p>
            <a:pPr algn="ctr"/>
            <a:r>
              <a:rPr lang="bg-BG" sz="3000" b="1" i="1" dirty="0" smtClean="0">
                <a:solidFill>
                  <a:schemeClr val="bg1"/>
                </a:solidFill>
              </a:rPr>
              <a:t>Често допускани грешки.</a:t>
            </a:r>
          </a:p>
          <a:p>
            <a:pPr algn="ctr"/>
            <a:endParaRPr lang="bg-BG" sz="3000" b="1" i="1" dirty="0" smtClean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539" y="1844824"/>
            <a:ext cx="9123462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bg-BG" sz="3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за </a:t>
            </a:r>
            <a:r>
              <a:rPr lang="bg-BG" sz="30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бенефицие</a:t>
            </a:r>
            <a:r>
              <a:rPr lang="bg-BG" sz="3000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bg-BG" sz="3000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bg-BG" sz="3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2025</a:t>
            </a:r>
            <a:endParaRPr lang="bg-BG" sz="3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981" y="3933056"/>
            <a:ext cx="5079546" cy="182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54056"/>
            <a:ext cx="7523696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endParaRPr lang="bg-BG" dirty="0" smtClean="0"/>
          </a:p>
          <a:p>
            <a:endParaRPr lang="bg-BG" dirty="0"/>
          </a:p>
          <a:p>
            <a:endParaRPr lang="bg-BG" dirty="0" smtClean="0"/>
          </a:p>
          <a:p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err="1"/>
              <a:t>Бенефициерът</a:t>
            </a:r>
            <a:r>
              <a:rPr lang="bg-BG" dirty="0"/>
              <a:t> е </a:t>
            </a:r>
            <a:r>
              <a:rPr lang="bg-BG" dirty="0" smtClean="0"/>
              <a:t>възложил директно </a:t>
            </a:r>
            <a:r>
              <a:rPr lang="bg-BG" dirty="0"/>
              <a:t>„Услуги по организиране на семинари“.  </a:t>
            </a:r>
            <a:r>
              <a:rPr lang="bg-BG" dirty="0" smtClean="0"/>
              <a:t>Чрез </a:t>
            </a:r>
            <a:r>
              <a:rPr lang="bg-BG" dirty="0" err="1"/>
              <a:t>възлагателно</a:t>
            </a:r>
            <a:r>
              <a:rPr lang="bg-BG" dirty="0"/>
              <a:t> писмо се възлага на избрания изпълнител организирането на работна среща. Приложеният ППП </a:t>
            </a:r>
            <a:r>
              <a:rPr lang="bg-BG" dirty="0" smtClean="0"/>
              <a:t>посочва сума </a:t>
            </a:r>
            <a:r>
              <a:rPr lang="bg-BG" dirty="0"/>
              <a:t>за „Наем на зала и осигуряване на озвучаване и мултимедия“. </a:t>
            </a:r>
            <a:endParaRPr lang="bg-BG" dirty="0" smtClean="0"/>
          </a:p>
          <a:p>
            <a:pPr algn="just"/>
            <a:endParaRPr lang="en-US" dirty="0"/>
          </a:p>
          <a:p>
            <a:pPr algn="just"/>
            <a:r>
              <a:rPr lang="bg-BG" dirty="0">
                <a:solidFill>
                  <a:srgbClr val="FF3300"/>
                </a:solidFill>
              </a:rPr>
              <a:t>При извършване на проверка се констатира, че </a:t>
            </a:r>
            <a:r>
              <a:rPr lang="bg-BG" dirty="0" smtClean="0">
                <a:solidFill>
                  <a:srgbClr val="FF3300"/>
                </a:solidFill>
              </a:rPr>
              <a:t>лицето, </a:t>
            </a:r>
            <a:r>
              <a:rPr lang="bg-BG" dirty="0">
                <a:solidFill>
                  <a:srgbClr val="FF3300"/>
                </a:solidFill>
              </a:rPr>
              <a:t>представляващо </a:t>
            </a:r>
            <a:r>
              <a:rPr lang="bg-BG" dirty="0" smtClean="0">
                <a:solidFill>
                  <a:srgbClr val="FF3300"/>
                </a:solidFill>
              </a:rPr>
              <a:t>възложителя, </a:t>
            </a:r>
            <a:r>
              <a:rPr lang="bg-BG" dirty="0">
                <a:solidFill>
                  <a:srgbClr val="FF3300"/>
                </a:solidFill>
              </a:rPr>
              <a:t>и </a:t>
            </a:r>
            <a:r>
              <a:rPr lang="bg-BG" dirty="0" smtClean="0">
                <a:solidFill>
                  <a:srgbClr val="FF3300"/>
                </a:solidFill>
              </a:rPr>
              <a:t>лицето, </a:t>
            </a:r>
            <a:r>
              <a:rPr lang="bg-BG" dirty="0">
                <a:solidFill>
                  <a:srgbClr val="FF3300"/>
                </a:solidFill>
              </a:rPr>
              <a:t>представляващо организацията, предоставила </a:t>
            </a:r>
            <a:r>
              <a:rPr lang="bg-BG" dirty="0" smtClean="0">
                <a:solidFill>
                  <a:srgbClr val="FF3300"/>
                </a:solidFill>
              </a:rPr>
              <a:t>залата, </a:t>
            </a:r>
            <a:r>
              <a:rPr lang="bg-BG" dirty="0">
                <a:solidFill>
                  <a:srgbClr val="FF3300"/>
                </a:solidFill>
              </a:rPr>
              <a:t>са </a:t>
            </a:r>
            <a:r>
              <a:rPr lang="bg-BG" dirty="0" smtClean="0">
                <a:solidFill>
                  <a:srgbClr val="FF3300"/>
                </a:solidFill>
              </a:rPr>
              <a:t>един и същи човек.</a:t>
            </a:r>
            <a:endParaRPr lang="bg-BG" sz="14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5825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54056"/>
            <a:ext cx="7523696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84312"/>
            <a:ext cx="4392488" cy="4769023"/>
          </a:xfrm>
        </p:spPr>
        <p:txBody>
          <a:bodyPr>
            <a:normAutofit fontScale="70000" lnSpcReduction="20000"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/>
              <a:t>Бенефициерът сключва договор с физическо лице за комуникационен мениджър по проект. Част от задълженията на комуникационния мениджър са: </a:t>
            </a:r>
          </a:p>
          <a:p>
            <a:pPr marL="742950" lvl="1" indent="-285750" algn="just">
              <a:buFont typeface="Wingdings" panose="05000000000000000000" pitchFamily="2" charset="2"/>
              <a:buChar char="v"/>
            </a:pPr>
            <a:r>
              <a:rPr lang="bg-BG" dirty="0"/>
              <a:t>Организиране, обезпечаване и провеждане на начална пресконференция по проекта, за минимум 30 участника, в т.ч. осигуряване на зала, презентационно оборудване, водещ, транспорт на журналисти, консумативи, напитки, сладки, соленки, изготвяне на </a:t>
            </a:r>
            <a:r>
              <a:rPr lang="bg-BG" dirty="0" err="1"/>
              <a:t>пресклипинг</a:t>
            </a:r>
            <a:r>
              <a:rPr lang="bg-BG" dirty="0"/>
              <a:t>…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/>
              <a:t>В подписания приемно – предавателен протокол се изписва същият текст, без никаква </a:t>
            </a:r>
            <a:r>
              <a:rPr lang="bg-BG" dirty="0" smtClean="0"/>
              <a:t>конкретизация, заплаща се цялата стойност съгласно договора. </a:t>
            </a:r>
            <a:endParaRPr lang="bg-BG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716016" y="1782822"/>
            <a:ext cx="4320480" cy="49585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При проверка на НК се констатира следното: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Пресконференцията </a:t>
            </a:r>
            <a:r>
              <a:rPr lang="ru-RU" dirty="0"/>
              <a:t>се провежда в залата на самия бенефициер, т.е. </a:t>
            </a:r>
            <a:r>
              <a:rPr lang="ru-RU" dirty="0" smtClean="0"/>
              <a:t>залата </a:t>
            </a:r>
            <a:r>
              <a:rPr lang="ru-RU" dirty="0"/>
              <a:t>и </a:t>
            </a:r>
            <a:r>
              <a:rPr lang="ru-RU" dirty="0" smtClean="0"/>
              <a:t>презентационното оборудване </a:t>
            </a:r>
            <a:r>
              <a:rPr lang="bg-BG" dirty="0" smtClean="0"/>
              <a:t>са предоставени от партньора по проекта, а не </a:t>
            </a:r>
            <a:r>
              <a:rPr lang="ru-RU" dirty="0" smtClean="0"/>
              <a:t>от комуникационния мениджър; 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/>
              <a:t>В представените доказателства за осигурения кетъринг за минимум 30 участника се вижда кутия бонбони, кутия сладки и кана за гореща вода.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922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flipV="1">
            <a:off x="1223120" y="3404455"/>
            <a:ext cx="5254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sz="1400" b="1" dirty="0">
              <a:solidFill>
                <a:srgbClr val="FF3300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"/>
          </p:nvPr>
        </p:nvSpPr>
        <p:spPr>
          <a:xfrm>
            <a:off x="710881" y="1667645"/>
            <a:ext cx="8065612" cy="45720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bg-BG" dirty="0" smtClean="0"/>
              <a:t>Това са ситуации, при които Националният контрол констатира нарушаване на принципите за добро финансово управление в съответствие с изискванията на чл. 33, чл. 36, параграф 1 и чл. 61 от </a:t>
            </a:r>
            <a:r>
              <a:rPr lang="ru-RU" dirty="0" smtClean="0"/>
              <a:t>Регламент </a:t>
            </a:r>
            <a:r>
              <a:rPr lang="ru-RU" dirty="0"/>
              <a:t>(ЕС, Евратом) 2024/2509 на Европейския парламент и на Съвета от 23 септември 2024 година за финансовите правила, приложими за общия бюджет на </a:t>
            </a:r>
            <a:r>
              <a:rPr lang="ru-RU" dirty="0" smtClean="0"/>
              <a:t>Съюза.</a:t>
            </a: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/>
              <a:t>Нередност по т. 2 </a:t>
            </a:r>
            <a:r>
              <a:rPr lang="ru-RU" dirty="0" smtClean="0"/>
              <a:t>съгласно </a:t>
            </a:r>
            <a:r>
              <a:rPr lang="ru-RU" dirty="0"/>
              <a:t>Приложение № 2 към </a:t>
            </a:r>
            <a:r>
              <a:rPr lang="ru-RU" u="sng" dirty="0"/>
              <a:t>чл. 2, ал. </a:t>
            </a:r>
            <a:r>
              <a:rPr lang="ru-RU" u="sng" dirty="0" smtClean="0"/>
              <a:t>3 към Наредбата: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За такъв тип нарушение се налага финансова корекция от 100 %, като в </a:t>
            </a:r>
            <a:r>
              <a:rPr lang="ru-RU" dirty="0"/>
              <a:t>съответствие с принципа на пропорционалност размерът на финансовата корекция може да бъде намален на 25, 10, 5 или 2 на сто, когато естеството и тежестта на индивидуалното или системното нарушение не оправдава определяне на по-висок размер.</a:t>
            </a:r>
          </a:p>
        </p:txBody>
      </p:sp>
    </p:spTree>
    <p:extLst>
      <p:ext uri="{BB962C8B-B14F-4D97-AF65-F5344CB8AC3E}">
        <p14:creationId xmlns:p14="http://schemas.microsoft.com/office/powerpoint/2010/main" val="1842154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638887"/>
            <a:ext cx="81369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ctr"/>
            <a:r>
              <a:rPr lang="bg-BG" sz="1600" b="1" dirty="0"/>
              <a:t>Препоръки при подготовка и провеждане на процедури за избор на изпълнител</a:t>
            </a:r>
            <a:r>
              <a:rPr lang="bg-BG" sz="1600" b="1" dirty="0" smtClean="0"/>
              <a:t>:</a:t>
            </a:r>
            <a:endParaRPr lang="en-US" sz="1600" b="1" dirty="0" smtClean="0"/>
          </a:p>
          <a:p>
            <a:pPr algn="ctr"/>
            <a:r>
              <a:rPr lang="bg-BG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bg-BG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en-US" sz="1600" dirty="0" smtClean="0"/>
              <a:t>        </a:t>
            </a:r>
            <a:r>
              <a:rPr lang="bg-BG" sz="1600" dirty="0" smtClean="0"/>
              <a:t>При </a:t>
            </a:r>
            <a:r>
              <a:rPr lang="bg-BG" sz="1600" dirty="0"/>
              <a:t>избора на вида</a:t>
            </a:r>
            <a:r>
              <a:rPr lang="en-US" sz="1600" dirty="0"/>
              <a:t> </a:t>
            </a:r>
            <a:r>
              <a:rPr lang="bg-BG" sz="1600" dirty="0"/>
              <a:t>и формите на провежданата процедура, </a:t>
            </a:r>
            <a:r>
              <a:rPr lang="bg-BG" sz="1600" dirty="0" err="1" smtClean="0"/>
              <a:t>бенефициерът</a:t>
            </a:r>
            <a:r>
              <a:rPr lang="bg-BG" sz="1600" dirty="0" smtClean="0"/>
              <a:t> </a:t>
            </a:r>
            <a:r>
              <a:rPr lang="bg-BG" sz="1600" dirty="0"/>
              <a:t>задължително се ръководи от</a:t>
            </a:r>
            <a:r>
              <a:rPr lang="bg-BG" sz="1600" dirty="0" smtClean="0"/>
              <a:t>:</a:t>
            </a:r>
            <a:endParaRPr lang="en-US" sz="1600" dirty="0" smtClean="0"/>
          </a:p>
          <a:p>
            <a:pPr algn="just"/>
            <a:endParaRPr lang="bg-BG" sz="16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/>
              <a:t>Одобрения План за процедурите за избор на изпълнители по проекта</a:t>
            </a:r>
            <a:r>
              <a:rPr lang="en-US" sz="1600" dirty="0"/>
              <a:t> (</a:t>
            </a:r>
            <a:r>
              <a:rPr lang="bg-BG" sz="1600" i="1" dirty="0"/>
              <a:t>ако е приложимо</a:t>
            </a:r>
            <a:r>
              <a:rPr lang="bg-BG" sz="1600" dirty="0"/>
              <a:t>);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/>
              <a:t>Посочените насоки за обществени поръчки в Наръчниците на всяка една от програмите, по които </a:t>
            </a:r>
            <a:r>
              <a:rPr lang="bg-BG" sz="1600" dirty="0" smtClean="0"/>
              <a:t>се отчитат </a:t>
            </a:r>
            <a:r>
              <a:rPr lang="bg-BG" sz="1600" dirty="0"/>
              <a:t>разходи;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/>
              <a:t>Наръчника за изпълнение на проекти;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/>
              <a:t>Закон за обществените </a:t>
            </a:r>
            <a:r>
              <a:rPr lang="bg-BG" sz="1600" dirty="0" smtClean="0"/>
              <a:t>поръчки и Правилник за прилагането на ЗОП;</a:t>
            </a:r>
            <a:endParaRPr lang="bg-BG" sz="1600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/>
              <a:t>ЗУСЕФСУ и ПМС № 4 от 11 януари 2024 г</a:t>
            </a:r>
            <a:r>
              <a:rPr lang="bg-BG" sz="1600" dirty="0" smtClean="0"/>
              <a:t>. – за </a:t>
            </a:r>
            <a:r>
              <a:rPr lang="bg-BG" sz="1600" dirty="0" err="1" smtClean="0"/>
              <a:t>бенефициери</a:t>
            </a:r>
            <a:r>
              <a:rPr lang="bg-BG" sz="1600" dirty="0" smtClean="0"/>
              <a:t>, които не са възложители по ЗОП. </a:t>
            </a:r>
            <a:endParaRPr lang="bg-BG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276384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endParaRPr lang="bg-BG" dirty="0" smtClean="0"/>
          </a:p>
          <a:p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err="1" smtClean="0"/>
              <a:t>Бенефициерът</a:t>
            </a:r>
            <a:r>
              <a:rPr lang="bg-BG" dirty="0" smtClean="0"/>
              <a:t> </a:t>
            </a:r>
            <a:r>
              <a:rPr lang="bg-BG" dirty="0"/>
              <a:t>е възложил с граждански договор на физическо лице да извърши услуга – </a:t>
            </a:r>
            <a:r>
              <a:rPr lang="bg-BG" dirty="0" smtClean="0"/>
              <a:t>„събиране </a:t>
            </a:r>
            <a:r>
              <a:rPr lang="bg-BG" dirty="0"/>
              <a:t>на </a:t>
            </a:r>
            <a:r>
              <a:rPr lang="bg-BG" dirty="0" smtClean="0"/>
              <a:t>данни“. </a:t>
            </a:r>
            <a:r>
              <a:rPr lang="bg-BG" dirty="0"/>
              <a:t>В рамките на изпълнение на дейностите по проекта след </a:t>
            </a:r>
            <a:r>
              <a:rPr lang="bg-BG" dirty="0" smtClean="0"/>
              <a:t>това </a:t>
            </a:r>
            <a:r>
              <a:rPr lang="bg-BG" dirty="0"/>
              <a:t>възлага на юридическо лице да изпълни дейности – </a:t>
            </a:r>
            <a:r>
              <a:rPr lang="bg-BG" dirty="0" smtClean="0"/>
              <a:t>„</a:t>
            </a:r>
            <a:r>
              <a:rPr lang="bg-BG" dirty="0"/>
              <a:t>а</a:t>
            </a:r>
            <a:r>
              <a:rPr lang="bg-BG" dirty="0" smtClean="0"/>
              <a:t>нализ </a:t>
            </a:r>
            <a:r>
              <a:rPr lang="bg-BG" dirty="0"/>
              <a:t>на събраните </a:t>
            </a:r>
            <a:r>
              <a:rPr lang="bg-BG" dirty="0" smtClean="0"/>
              <a:t>данни“. </a:t>
            </a:r>
            <a:endParaRPr lang="en-US" dirty="0"/>
          </a:p>
          <a:p>
            <a:r>
              <a:rPr lang="bg-BG" dirty="0"/>
              <a:t> </a:t>
            </a:r>
            <a:endParaRPr lang="en-US" dirty="0"/>
          </a:p>
          <a:p>
            <a:pPr algn="just"/>
            <a:r>
              <a:rPr lang="bg-BG" dirty="0"/>
              <a:t>След извършена проверка се установява, че ЮЛ е собственост на физическото </a:t>
            </a:r>
            <a:r>
              <a:rPr lang="bg-BG" dirty="0" smtClean="0"/>
              <a:t>лице, с което е бил сключен </a:t>
            </a:r>
            <a:r>
              <a:rPr lang="bg-BG" dirty="0"/>
              <a:t>гражданския </a:t>
            </a:r>
            <a:r>
              <a:rPr lang="bg-BG" dirty="0" smtClean="0"/>
              <a:t>договор по първата услуга.</a:t>
            </a:r>
          </a:p>
          <a:p>
            <a:pPr algn="just"/>
            <a:endParaRPr lang="bg-BG" sz="1400" b="1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FF3300"/>
                </a:solidFill>
              </a:rPr>
              <a:t>процедура за избор с публична покана за </a:t>
            </a:r>
            <a:r>
              <a:rPr lang="ru-RU" dirty="0" smtClean="0">
                <a:solidFill>
                  <a:srgbClr val="FF3300"/>
                </a:solidFill>
              </a:rPr>
              <a:t>услуги </a:t>
            </a:r>
            <a:r>
              <a:rPr lang="ru-RU" dirty="0">
                <a:solidFill>
                  <a:srgbClr val="FF3300"/>
                </a:solidFill>
              </a:rPr>
              <a:t>е незаконосъобразно разделена на части и за всяка част е приложен ред за възлагане, относим за по-ниски прогнозни </a:t>
            </a:r>
            <a:r>
              <a:rPr lang="ru-RU" dirty="0" smtClean="0">
                <a:solidFill>
                  <a:srgbClr val="FF3300"/>
                </a:solidFill>
              </a:rPr>
              <a:t>стойности! = 100 % Финансова корекция</a:t>
            </a:r>
            <a:endParaRPr lang="bg-BG" sz="14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558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400" dirty="0" smtClean="0"/>
          </a:p>
          <a:p>
            <a:endParaRPr lang="bg-BG" dirty="0" smtClean="0"/>
          </a:p>
          <a:p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smtClean="0"/>
              <a:t>Бенефициерът </a:t>
            </a:r>
            <a:r>
              <a:rPr lang="bg-BG" dirty="0"/>
              <a:t>е </a:t>
            </a:r>
            <a:r>
              <a:rPr lang="bg-BG" dirty="0" smtClean="0"/>
              <a:t>възложил директно услуга от бюджетна категория „</a:t>
            </a:r>
            <a:r>
              <a:rPr lang="en-US" sz="2000" dirty="0" smtClean="0"/>
              <a:t>external expertise</a:t>
            </a:r>
            <a:r>
              <a:rPr lang="en-US" dirty="0" smtClean="0"/>
              <a:t>” (</a:t>
            </a:r>
            <a:r>
              <a:rPr lang="bg-BG" dirty="0" smtClean="0"/>
              <a:t>външни услуги).</a:t>
            </a:r>
            <a:r>
              <a:rPr lang="en-US" dirty="0" smtClean="0"/>
              <a:t> </a:t>
            </a:r>
            <a:r>
              <a:rPr lang="bg-BG" dirty="0" smtClean="0"/>
              <a:t>Услугата е извършена и платена.</a:t>
            </a:r>
            <a:endParaRPr lang="en-US" dirty="0"/>
          </a:p>
          <a:p>
            <a:pPr algn="just"/>
            <a:endParaRPr lang="en-US" dirty="0" smtClean="0"/>
          </a:p>
          <a:p>
            <a:pPr algn="just"/>
            <a:r>
              <a:rPr lang="bg-BG" dirty="0" smtClean="0"/>
              <a:t>Проверка на националния контрол установява, че лицето, извършило услугата, е член на екип по друг проект на същата организация, т.е. е служител на тази организация по същото време.   </a:t>
            </a:r>
          </a:p>
          <a:p>
            <a:pPr algn="just"/>
            <a:endParaRPr lang="en-US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rgbClr val="FF3300"/>
                </a:solidFill>
              </a:rPr>
              <a:t>Недопустим </a:t>
            </a:r>
            <a:r>
              <a:rPr lang="ru-RU" dirty="0">
                <a:solidFill>
                  <a:srgbClr val="FF3300"/>
                </a:solidFill>
              </a:rPr>
              <a:t>разход, съгл. Чл. 42 от Регламент 1059/2021. Лицето е служител на </a:t>
            </a:r>
            <a:r>
              <a:rPr lang="ru-RU" dirty="0" smtClean="0">
                <a:solidFill>
                  <a:srgbClr val="FF3300"/>
                </a:solidFill>
              </a:rPr>
              <a:t>организацията </a:t>
            </a:r>
            <a:r>
              <a:rPr lang="ru-RU" dirty="0">
                <a:solidFill>
                  <a:srgbClr val="FF3300"/>
                </a:solidFill>
              </a:rPr>
              <a:t>и </a:t>
            </a:r>
            <a:r>
              <a:rPr lang="ru-RU" dirty="0" smtClean="0">
                <a:solidFill>
                  <a:srgbClr val="FF3300"/>
                </a:solidFill>
              </a:rPr>
              <a:t>по същото време е </a:t>
            </a:r>
            <a:r>
              <a:rPr lang="ru-RU" dirty="0">
                <a:solidFill>
                  <a:srgbClr val="FF3300"/>
                </a:solidFill>
              </a:rPr>
              <a:t>нает за изпълнение на външна услуга </a:t>
            </a:r>
            <a:r>
              <a:rPr lang="bg-BG" dirty="0" smtClean="0">
                <a:solidFill>
                  <a:srgbClr val="FF3300"/>
                </a:solidFill>
              </a:rPr>
              <a:t>.</a:t>
            </a:r>
            <a:endParaRPr lang="bg-BG" sz="14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5579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830257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Примери от практиката за Програмен период 2021-2027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1461334"/>
            <a:ext cx="8136904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v"/>
            </a:pPr>
            <a:endParaRPr lang="bg-BG" sz="1400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bg-BG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bg-BG" dirty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bg-BG" dirty="0" smtClean="0"/>
          </a:p>
          <a:p>
            <a:pPr marL="285750" indent="-285750">
              <a:buFont typeface="Wingdings" panose="05000000000000000000" pitchFamily="2" charset="2"/>
              <a:buChar char="v"/>
            </a:pPr>
            <a:endParaRPr lang="bg-BG" dirty="0"/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bg-BG" dirty="0" err="1"/>
              <a:t>Бенефициерът</a:t>
            </a:r>
            <a:r>
              <a:rPr lang="bg-BG" dirty="0"/>
              <a:t> е възложил директно изработката на рекламни материали. При проверка е установено неизпълнение на мерките за информация и комуникация – задължителни за бенефициерите.</a:t>
            </a:r>
            <a:endParaRPr lang="en-US" dirty="0"/>
          </a:p>
          <a:p>
            <a:endParaRPr lang="en-US" dirty="0"/>
          </a:p>
          <a:p>
            <a:pPr algn="just"/>
            <a:r>
              <a:rPr lang="bg-BG" dirty="0">
                <a:solidFill>
                  <a:srgbClr val="FF3300"/>
                </a:solidFill>
              </a:rPr>
              <a:t>Върху доставените рекламни материали не са поставени задължителните реквизити на програмата, липсва и лого на програмата.</a:t>
            </a:r>
            <a:endParaRPr lang="bg-BG" sz="14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438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52427" y="847391"/>
            <a:ext cx="7523696" cy="506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Препоръки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за успешно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изпълнение и отчитане на проекта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102" y="1484784"/>
            <a:ext cx="798034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>
                <a:solidFill>
                  <a:srgbClr val="008000"/>
                </a:solidFill>
              </a:rPr>
              <a:t>Съществуват няколко нива на контрол, като самият проектен партньор, който разходва средствата е „първото ниво на контрол“.</a:t>
            </a: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bg-BG" sz="1600" dirty="0" smtClean="0">
                <a:solidFill>
                  <a:srgbClr val="008000"/>
                </a:solidFill>
              </a:rPr>
              <a:t>Необходима </a:t>
            </a:r>
            <a:r>
              <a:rPr lang="bg-BG" sz="1600" dirty="0">
                <a:solidFill>
                  <a:srgbClr val="008000"/>
                </a:solidFill>
              </a:rPr>
              <a:t>е </a:t>
            </a:r>
            <a:r>
              <a:rPr lang="bg-BG" sz="1600" dirty="0" smtClean="0">
                <a:solidFill>
                  <a:srgbClr val="008000"/>
                </a:solidFill>
              </a:rPr>
              <a:t>и координация и контрол от Водещия </a:t>
            </a:r>
            <a:r>
              <a:rPr lang="bg-BG" sz="1600" dirty="0">
                <a:solidFill>
                  <a:srgbClr val="008000"/>
                </a:solidFill>
              </a:rPr>
              <a:t>партньор, при спазване на </a:t>
            </a:r>
            <a:r>
              <a:rPr lang="en-US" sz="1600" dirty="0">
                <a:solidFill>
                  <a:srgbClr val="008000"/>
                </a:solidFill>
              </a:rPr>
              <a:t>Lead Partner principle.</a:t>
            </a:r>
            <a:r>
              <a:rPr lang="bg-BG" sz="1600" dirty="0">
                <a:solidFill>
                  <a:srgbClr val="008000"/>
                </a:solidFill>
              </a:rPr>
              <a:t> Контрольорът идва след това.</a:t>
            </a:r>
            <a:r>
              <a:rPr lang="en-US" sz="1600" dirty="0">
                <a:solidFill>
                  <a:srgbClr val="008000"/>
                </a:solidFill>
              </a:rPr>
              <a:t> </a:t>
            </a:r>
            <a:r>
              <a:rPr lang="bg-BG" sz="1600" dirty="0">
                <a:solidFill>
                  <a:srgbClr val="008000"/>
                </a:solidFill>
              </a:rPr>
              <a:t>Колкото на по-ниско ниво е засечен един недопустим / нереден разход, толкова по-малки са щетите.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Действителното изпълнение на проекта следва да извършват хората (</a:t>
            </a:r>
            <a:r>
              <a:rPr lang="en-US" sz="1600" dirty="0" smtClean="0">
                <a:solidFill>
                  <a:srgbClr val="008000"/>
                </a:solidFill>
              </a:rPr>
              <a:t>staff</a:t>
            </a:r>
            <a:r>
              <a:rPr lang="bg-BG" sz="1600" dirty="0" smtClean="0">
                <a:solidFill>
                  <a:srgbClr val="008000"/>
                </a:solidFill>
              </a:rPr>
              <a:t>), които са наети възмездно по проекта.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Електронното отчитане на разходите подобри и оптимизира процесите по изпълнение и отчитане.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Всеки закупен артикул / услуга следва да е необходим и да се използва само за целите на проекта.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Процедурите за избор на изпълнители не се провеждат</a:t>
            </a:r>
            <a:r>
              <a:rPr lang="en-US" sz="1600" dirty="0">
                <a:solidFill>
                  <a:srgbClr val="008000"/>
                </a:solidFill>
              </a:rPr>
              <a:t>,</a:t>
            </a:r>
            <a:r>
              <a:rPr lang="bg-BG" sz="1600" dirty="0" smtClean="0">
                <a:solidFill>
                  <a:srgbClr val="008000"/>
                </a:solidFill>
              </a:rPr>
              <a:t> за да се избере един от кандидатите, а за да се постигне оптимален резултат, спазвайки принципите на свободна конкуренция, прозрачност и добро финансово управление.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Успешните проекти се стремят да създадат устойчив резултат, а не резултат „за проверката“.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Организацията да има проактивна политика и писмени процедури по отношение управлението на Конфликта на интереси. Те да не са само формални, а работещи механизми, които да се развиват с времето. </a:t>
            </a:r>
            <a:endParaRPr lang="bg-BG" sz="16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986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95536" y="823538"/>
            <a:ext cx="8496943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Специфични препоръки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за изпълнение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и отчитане на проекта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102" y="1484784"/>
            <a:ext cx="79803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Избягване </a:t>
            </a:r>
            <a:r>
              <a:rPr lang="bg-BG" sz="1600" dirty="0">
                <a:solidFill>
                  <a:srgbClr val="008000"/>
                </a:solidFill>
              </a:rPr>
              <a:t>на конфликт на интереси по смисъла на чл.61 от Регламент (ЕС) 2024/2509:</a:t>
            </a:r>
            <a:endParaRPr lang="en-US" sz="1600" dirty="0">
              <a:solidFill>
                <a:srgbClr val="008000"/>
              </a:solidFill>
            </a:endParaRPr>
          </a:p>
          <a:p>
            <a:pPr algn="just"/>
            <a:r>
              <a:rPr lang="bg-BG" sz="1600" i="1" dirty="0">
                <a:solidFill>
                  <a:srgbClr val="008000"/>
                </a:solidFill>
              </a:rPr>
              <a:t>„к</a:t>
            </a:r>
            <a:r>
              <a:rPr lang="en-US" sz="1600" i="1" dirty="0" err="1">
                <a:solidFill>
                  <a:srgbClr val="008000"/>
                </a:solidFill>
              </a:rPr>
              <a:t>онфликт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на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интереси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съществува</a:t>
            </a:r>
            <a:r>
              <a:rPr lang="en-US" sz="1600" i="1" dirty="0">
                <a:solidFill>
                  <a:srgbClr val="008000"/>
                </a:solidFill>
              </a:rPr>
              <a:t>, </a:t>
            </a:r>
            <a:r>
              <a:rPr lang="en-US" sz="1600" i="1" dirty="0" err="1">
                <a:solidFill>
                  <a:srgbClr val="008000"/>
                </a:solidFill>
              </a:rPr>
              <a:t>когато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безпристрастното</a:t>
            </a:r>
            <a:r>
              <a:rPr lang="en-US" sz="1600" i="1" dirty="0">
                <a:solidFill>
                  <a:srgbClr val="008000"/>
                </a:solidFill>
              </a:rPr>
              <a:t> и </a:t>
            </a:r>
            <a:r>
              <a:rPr lang="en-US" sz="1600" i="1" dirty="0" err="1">
                <a:solidFill>
                  <a:srgbClr val="008000"/>
                </a:solidFill>
              </a:rPr>
              <a:t>обективно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упражняване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на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функциите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на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финансов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участник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или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друго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лице</a:t>
            </a:r>
            <a:r>
              <a:rPr lang="en-US" sz="1600" i="1" dirty="0">
                <a:solidFill>
                  <a:srgbClr val="008000"/>
                </a:solidFill>
              </a:rPr>
              <a:t>, </a:t>
            </a:r>
            <a:r>
              <a:rPr lang="en-US" sz="1600" i="1" dirty="0" err="1">
                <a:solidFill>
                  <a:srgbClr val="008000"/>
                </a:solidFill>
              </a:rPr>
              <a:t>посочено</a:t>
            </a:r>
            <a:r>
              <a:rPr lang="en-US" sz="1600" i="1" dirty="0">
                <a:solidFill>
                  <a:srgbClr val="008000"/>
                </a:solidFill>
              </a:rPr>
              <a:t> в </a:t>
            </a:r>
            <a:r>
              <a:rPr lang="en-US" sz="1600" i="1" dirty="0" err="1">
                <a:solidFill>
                  <a:srgbClr val="008000"/>
                </a:solidFill>
              </a:rPr>
              <a:t>параграф</a:t>
            </a:r>
            <a:r>
              <a:rPr lang="en-US" sz="1600" i="1" dirty="0">
                <a:solidFill>
                  <a:srgbClr val="008000"/>
                </a:solidFill>
              </a:rPr>
              <a:t> 1, е </a:t>
            </a:r>
            <a:r>
              <a:rPr lang="en-US" sz="1600" i="1" dirty="0" err="1">
                <a:solidFill>
                  <a:srgbClr val="008000"/>
                </a:solidFill>
              </a:rPr>
              <a:t>опорочено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по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причини</a:t>
            </a:r>
            <a:r>
              <a:rPr lang="en-US" sz="1600" i="1" dirty="0">
                <a:solidFill>
                  <a:srgbClr val="008000"/>
                </a:solidFill>
              </a:rPr>
              <a:t>, </a:t>
            </a:r>
            <a:r>
              <a:rPr lang="en-US" sz="1600" i="1" dirty="0" err="1">
                <a:solidFill>
                  <a:srgbClr val="008000"/>
                </a:solidFill>
              </a:rPr>
              <a:t>свързани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със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семейния</a:t>
            </a:r>
            <a:r>
              <a:rPr lang="en-US" sz="1600" i="1" dirty="0">
                <a:solidFill>
                  <a:srgbClr val="008000"/>
                </a:solidFill>
              </a:rPr>
              <a:t> и </a:t>
            </a:r>
            <a:r>
              <a:rPr lang="en-US" sz="1600" i="1" dirty="0" err="1">
                <a:solidFill>
                  <a:srgbClr val="008000"/>
                </a:solidFill>
              </a:rPr>
              <a:t>емоционалния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живот</a:t>
            </a:r>
            <a:r>
              <a:rPr lang="en-US" sz="1600" i="1" dirty="0">
                <a:solidFill>
                  <a:srgbClr val="008000"/>
                </a:solidFill>
              </a:rPr>
              <a:t>, </a:t>
            </a:r>
            <a:r>
              <a:rPr lang="en-US" sz="1600" i="1" dirty="0" err="1">
                <a:solidFill>
                  <a:srgbClr val="008000"/>
                </a:solidFill>
              </a:rPr>
              <a:t>политическа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или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национална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принадлежност</a:t>
            </a:r>
            <a:r>
              <a:rPr lang="en-US" sz="1600" i="1" dirty="0">
                <a:solidFill>
                  <a:srgbClr val="008000"/>
                </a:solidFill>
              </a:rPr>
              <a:t>, </a:t>
            </a:r>
            <a:r>
              <a:rPr lang="en-US" sz="1600" i="1" dirty="0" err="1">
                <a:solidFill>
                  <a:srgbClr val="008000"/>
                </a:solidFill>
              </a:rPr>
              <a:t>икономически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интерес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или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всякакъв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друг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пряк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или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косвен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личен</a:t>
            </a:r>
            <a:r>
              <a:rPr lang="en-US" sz="1600" i="1" dirty="0">
                <a:solidFill>
                  <a:srgbClr val="008000"/>
                </a:solidFill>
              </a:rPr>
              <a:t> </a:t>
            </a:r>
            <a:r>
              <a:rPr lang="en-US" sz="1600" i="1" dirty="0" err="1">
                <a:solidFill>
                  <a:srgbClr val="008000"/>
                </a:solidFill>
              </a:rPr>
              <a:t>интерес</a:t>
            </a:r>
            <a:r>
              <a:rPr lang="en-US" sz="1600" i="1" dirty="0">
                <a:solidFill>
                  <a:srgbClr val="008000"/>
                </a:solidFill>
              </a:rPr>
              <a:t>.</a:t>
            </a:r>
            <a:r>
              <a:rPr lang="bg-BG" sz="1600" i="1" dirty="0" smtClean="0">
                <a:solidFill>
                  <a:srgbClr val="008000"/>
                </a:solidFill>
              </a:rPr>
              <a:t>“</a:t>
            </a:r>
            <a:endParaRPr lang="en-US" sz="1600" i="1" dirty="0" smtClean="0">
              <a:solidFill>
                <a:srgbClr val="008000"/>
              </a:solidFill>
            </a:endParaRPr>
          </a:p>
          <a:p>
            <a:pPr algn="just"/>
            <a:endParaRPr lang="en-US" sz="1600" i="1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При наемане на персонал </a:t>
            </a:r>
            <a:r>
              <a:rPr lang="en-US" sz="1600" dirty="0">
                <a:solidFill>
                  <a:srgbClr val="008000"/>
                </a:solidFill>
              </a:rPr>
              <a:t>(Staff) </a:t>
            </a:r>
            <a:r>
              <a:rPr lang="bg-BG" sz="1600" dirty="0">
                <a:solidFill>
                  <a:srgbClr val="008000"/>
                </a:solidFill>
              </a:rPr>
              <a:t>по проекта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При възлагане на дейности за изпълнение на външни изпълнители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en-US" sz="1600" dirty="0">
                <a:solidFill>
                  <a:srgbClr val="008000"/>
                </a:solidFill>
              </a:rPr>
              <a:t> </a:t>
            </a:r>
          </a:p>
          <a:p>
            <a:pPr marL="285750" lvl="0" indent="-285750" algn="just">
              <a:buFont typeface="Wingdings" panose="05000000000000000000" pitchFamily="2" charset="2"/>
              <a:buChar char="ü"/>
            </a:pPr>
            <a:r>
              <a:rPr lang="bg-BG" sz="1600" dirty="0">
                <a:solidFill>
                  <a:srgbClr val="008000"/>
                </a:solidFill>
              </a:rPr>
              <a:t>Спазване на правилата по отношение на разходи за персонал </a:t>
            </a:r>
            <a:r>
              <a:rPr lang="en-US" sz="1600" dirty="0">
                <a:solidFill>
                  <a:srgbClr val="008000"/>
                </a:solidFill>
              </a:rPr>
              <a:t>(Staff)</a:t>
            </a:r>
            <a:r>
              <a:rPr lang="bg-BG" sz="1600" dirty="0">
                <a:solidFill>
                  <a:srgbClr val="008000"/>
                </a:solidFill>
              </a:rPr>
              <a:t>.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При избран метод с фиксиран </a:t>
            </a:r>
            <a:r>
              <a:rPr lang="en-US" sz="1600" dirty="0">
                <a:solidFill>
                  <a:srgbClr val="008000"/>
                </a:solidFill>
              </a:rPr>
              <a:t>% </a:t>
            </a:r>
            <a:r>
              <a:rPr lang="bg-BG" sz="1600" dirty="0">
                <a:solidFill>
                  <a:srgbClr val="008000"/>
                </a:solidFill>
              </a:rPr>
              <a:t>работа по проекта – цялото време на </a:t>
            </a:r>
            <a:r>
              <a:rPr lang="bg-BG" sz="1600" dirty="0" smtClean="0">
                <a:solidFill>
                  <a:srgbClr val="008000"/>
                </a:solidFill>
              </a:rPr>
              <a:t>съответния </a:t>
            </a:r>
            <a:r>
              <a:rPr lang="bg-BG" sz="1600" dirty="0">
                <a:solidFill>
                  <a:srgbClr val="008000"/>
                </a:solidFill>
              </a:rPr>
              <a:t>служител в тази организация не може да е различно от 100 </a:t>
            </a:r>
            <a:r>
              <a:rPr lang="bg-BG" sz="1600" dirty="0" smtClean="0">
                <a:solidFill>
                  <a:srgbClr val="008000"/>
                </a:solidFill>
              </a:rPr>
              <a:t>%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Не е възможно и да работи по два проекта в рамките на една организация и да се твърди, че за единият от тях е 100 </a:t>
            </a:r>
            <a:r>
              <a:rPr lang="bg-BG" sz="1600" dirty="0" smtClean="0">
                <a:solidFill>
                  <a:srgbClr val="008000"/>
                </a:solidFill>
              </a:rPr>
              <a:t>%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По правило в повечето Програми фиксираният </a:t>
            </a:r>
            <a:r>
              <a:rPr lang="bg-BG" sz="1600" dirty="0">
                <a:solidFill>
                  <a:srgbClr val="008000"/>
                </a:solidFill>
              </a:rPr>
              <a:t>% не се променя по време на отчетния период. Програмните правила </a:t>
            </a:r>
            <a:r>
              <a:rPr lang="bg-BG" sz="1600" dirty="0" smtClean="0">
                <a:solidFill>
                  <a:srgbClr val="008000"/>
                </a:solidFill>
              </a:rPr>
              <a:t>допускат </a:t>
            </a:r>
            <a:r>
              <a:rPr lang="bg-BG" sz="1600" dirty="0">
                <a:solidFill>
                  <a:srgbClr val="008000"/>
                </a:solidFill>
              </a:rPr>
              <a:t>да се променя между периодите с представяне на обосновка.</a:t>
            </a:r>
            <a:endParaRPr lang="en-US" sz="1600" dirty="0">
              <a:solidFill>
                <a:srgbClr val="008000"/>
              </a:solidFill>
            </a:endParaRPr>
          </a:p>
          <a:p>
            <a:r>
              <a:rPr lang="en-US" sz="1600" dirty="0">
                <a:solidFill>
                  <a:srgbClr val="00B05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75850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67544" y="823538"/>
            <a:ext cx="8496943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Специфични препоръки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за изпълнение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и отчитане на проекта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102" y="1484784"/>
            <a:ext cx="798034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При организиране и провеждане на събития</a:t>
            </a:r>
            <a:r>
              <a:rPr lang="en-US" sz="1600" dirty="0">
                <a:solidFill>
                  <a:srgbClr val="008000"/>
                </a:solidFill>
              </a:rPr>
              <a:t>: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Ясно </a:t>
            </a:r>
            <a:r>
              <a:rPr lang="bg-BG" sz="1600" dirty="0">
                <a:solidFill>
                  <a:srgbClr val="008000"/>
                </a:solidFill>
              </a:rPr>
              <a:t>разграничаване между проведени събития по проекта с оглед избягване на двойно финансиране и/или недобро финансово </a:t>
            </a:r>
            <a:r>
              <a:rPr lang="bg-BG" sz="1600" dirty="0" smtClean="0">
                <a:solidFill>
                  <a:srgbClr val="008000"/>
                </a:solidFill>
              </a:rPr>
              <a:t>управление</a:t>
            </a:r>
            <a:r>
              <a:rPr lang="en-US" sz="1600" dirty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</a:t>
            </a:r>
            <a:r>
              <a:rPr lang="bg-BG" sz="1600" dirty="0">
                <a:solidFill>
                  <a:srgbClr val="008000"/>
                </a:solidFill>
              </a:rPr>
              <a:t>се избягва смесването на събития по едно и също време, с предоставяне на едни и същи услуги (като кетъринг, кафе паузи, зала, превод и </a:t>
            </a:r>
            <a:r>
              <a:rPr lang="bg-BG" sz="1600" dirty="0" smtClean="0">
                <a:solidFill>
                  <a:srgbClr val="008000"/>
                </a:solidFill>
              </a:rPr>
              <a:t>т.н.)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Да има ясна одитна </a:t>
            </a:r>
            <a:r>
              <a:rPr lang="bg-BG" sz="1600" dirty="0" smtClean="0">
                <a:solidFill>
                  <a:srgbClr val="008000"/>
                </a:solidFill>
              </a:rPr>
              <a:t>следа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en-US" sz="1600" dirty="0">
              <a:solidFill>
                <a:srgbClr val="008000"/>
              </a:solidFill>
            </a:endParaRP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bg-BG" sz="1600" dirty="0">
                <a:solidFill>
                  <a:srgbClr val="008000"/>
                </a:solidFill>
              </a:rPr>
              <a:t>Да се събират и представят доказателствени материали от всяка предоставена услуга </a:t>
            </a:r>
            <a:r>
              <a:rPr lang="bg-BG" sz="1600" dirty="0" smtClean="0">
                <a:solidFill>
                  <a:srgbClr val="008000"/>
                </a:solidFill>
              </a:rPr>
              <a:t>в рамките на събитието (превод, кетъринг, наем на аудио-визуална техника, кафе паузи, лектори, публикации, вечеря, пътуване, нощувки и т.н.)</a:t>
            </a:r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>
                <a:solidFill>
                  <a:srgbClr val="008000"/>
                </a:solidFill>
              </a:rPr>
              <a:t>При </a:t>
            </a:r>
            <a:r>
              <a:rPr lang="bg-BG" sz="1600" dirty="0" smtClean="0">
                <a:solidFill>
                  <a:srgbClr val="008000"/>
                </a:solidFill>
              </a:rPr>
              <a:t>разработка на софтуер</a:t>
            </a:r>
            <a:r>
              <a:rPr lang="en-US" sz="1600" dirty="0" smtClean="0">
                <a:solidFill>
                  <a:srgbClr val="008000"/>
                </a:solidFill>
              </a:rPr>
              <a:t>:</a:t>
            </a:r>
            <a:r>
              <a:rPr lang="en-US" sz="1600" dirty="0">
                <a:solidFill>
                  <a:srgbClr val="008000"/>
                </a:solidFill>
              </a:rPr>
              <a:t> </a:t>
            </a:r>
            <a:endParaRPr lang="bg-BG" sz="1600" dirty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не се разработва един и същ софтуер по различни проекти (с </a:t>
            </a:r>
            <a:r>
              <a:rPr lang="bg-BG" sz="1600" dirty="0">
                <a:solidFill>
                  <a:srgbClr val="008000"/>
                </a:solidFill>
              </a:rPr>
              <a:t>оглед избягване на двойно финансиране и/или недобро финансово </a:t>
            </a:r>
            <a:r>
              <a:rPr lang="bg-BG" sz="1600" dirty="0" smtClean="0">
                <a:solidFill>
                  <a:srgbClr val="008000"/>
                </a:solidFill>
              </a:rPr>
              <a:t>управление)</a:t>
            </a:r>
            <a:r>
              <a:rPr lang="en-US" sz="1600" dirty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управлява целесъобразността и приложимостта на софтуера за целите на проекта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Разработка и поддържане на всички заложени по ТС езици и функции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Поддръжката му и актуализация по време и след проекта (минимум в периода на устойчивост)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Усилия за разпространение и приложение сред целевата група / крайните бенефициери</a:t>
            </a:r>
            <a:r>
              <a:rPr lang="en-US" sz="1600" dirty="0" smtClean="0">
                <a:solidFill>
                  <a:srgbClr val="008000"/>
                </a:solidFill>
              </a:rPr>
              <a:t>.</a:t>
            </a:r>
            <a:endParaRPr lang="bg-BG" sz="1600" dirty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B05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en-US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924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54056"/>
            <a:ext cx="7523696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Какво е Национален контрол и как работи</a:t>
            </a:r>
            <a:r>
              <a:rPr lang="en-US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8719" y="1412776"/>
            <a:ext cx="83711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600" dirty="0"/>
              <a:t>Основна цел на </a:t>
            </a:r>
            <a:r>
              <a:rPr lang="bg-BG" sz="1600" dirty="0" smtClean="0"/>
              <a:t>националния контрол (НК</a:t>
            </a:r>
            <a:r>
              <a:rPr lang="bg-BG" sz="1600" dirty="0"/>
              <a:t>) </a:t>
            </a:r>
            <a:r>
              <a:rPr lang="bg-BG" sz="1600" dirty="0" smtClean="0"/>
              <a:t>е</a:t>
            </a:r>
            <a:r>
              <a:rPr lang="ru-RU" sz="1600" dirty="0" smtClean="0"/>
              <a:t> </a:t>
            </a:r>
            <a:r>
              <a:rPr lang="ru-RU" sz="1600" dirty="0"/>
              <a:t>да гарантира, че разходите, начислени по програмите </a:t>
            </a:r>
            <a:r>
              <a:rPr lang="ru-RU" sz="1600" dirty="0" smtClean="0"/>
              <a:t>са </a:t>
            </a:r>
            <a:r>
              <a:rPr lang="ru-RU" sz="1600" dirty="0"/>
              <a:t>оправдани и се извършват в съответствие с </a:t>
            </a:r>
            <a:r>
              <a:rPr lang="ru-RU" sz="1600" b="1" dirty="0" smtClean="0"/>
              <a:t>договора </a:t>
            </a:r>
            <a:r>
              <a:rPr lang="ru-RU" sz="1600" b="1" dirty="0"/>
              <a:t>за субсидия </a:t>
            </a:r>
            <a:r>
              <a:rPr lang="ru-RU" sz="1600" dirty="0"/>
              <a:t>и в рамките на </a:t>
            </a:r>
            <a:r>
              <a:rPr lang="ru-RU" sz="1600" b="1" dirty="0" smtClean="0"/>
              <a:t>правилата на Програмата</a:t>
            </a:r>
            <a:r>
              <a:rPr lang="ru-RU" sz="1600" dirty="0" smtClean="0"/>
              <a:t>, </a:t>
            </a:r>
            <a:r>
              <a:rPr lang="ru-RU" sz="1600" b="1" dirty="0" smtClean="0"/>
              <a:t>разпоредбите </a:t>
            </a:r>
            <a:r>
              <a:rPr lang="ru-RU" sz="1600" b="1" dirty="0"/>
              <a:t>на Европейската общност </a:t>
            </a:r>
            <a:r>
              <a:rPr lang="ru-RU" sz="1600" dirty="0"/>
              <a:t>и съответното </a:t>
            </a:r>
            <a:r>
              <a:rPr lang="ru-RU" sz="1600" b="1" dirty="0"/>
              <a:t>национално законодателство</a:t>
            </a:r>
            <a:r>
              <a:rPr lang="ru-RU" sz="1600" b="1" dirty="0" smtClean="0"/>
              <a:t>.</a:t>
            </a:r>
          </a:p>
          <a:p>
            <a:pPr algn="just"/>
            <a:endParaRPr lang="bg-BG" sz="1600" dirty="0" smtClean="0"/>
          </a:p>
          <a:p>
            <a:pPr algn="just"/>
            <a:r>
              <a:rPr lang="bg-BG" sz="1600" dirty="0" smtClean="0"/>
              <a:t>Проверява </a:t>
            </a:r>
            <a:r>
              <a:rPr lang="bg-BG" sz="1600" dirty="0"/>
              <a:t>декларираните от партньора разходи</a:t>
            </a:r>
            <a:r>
              <a:rPr lang="bg-BG" altLang="bg-BG" sz="1600" dirty="0"/>
              <a:t> през отчетния период</a:t>
            </a:r>
            <a:r>
              <a:rPr lang="bg-BG" sz="1600" dirty="0"/>
              <a:t>, чрез проверка на: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7280" y="3172958"/>
            <a:ext cx="83711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1600" dirty="0" smtClean="0"/>
              <a:t>доставката на стоки, услуги и извършеното строителство;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1600" dirty="0" smtClean="0"/>
              <a:t>съответствието на декларираните разходи;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1600" dirty="0" smtClean="0"/>
              <a:t>съвместимостта на тези разходи с Програмата, Европейските и националните правила за разходване на средства.</a:t>
            </a:r>
            <a:endParaRPr lang="bg-BG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1796642" y="5017415"/>
            <a:ext cx="5795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b="1" dirty="0" smtClean="0">
                <a:solidFill>
                  <a:srgbClr val="002060"/>
                </a:solidFill>
              </a:rPr>
              <a:t>Кой го извършва?</a:t>
            </a:r>
            <a:endParaRPr lang="bg-BG" sz="2000" b="1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8718" y="5417525"/>
            <a:ext cx="8371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1600" dirty="0"/>
              <a:t>Всяка страна определя контрольори за извършването на верификацията на разходите, декларирани от партньорите на нейна територия.</a:t>
            </a:r>
          </a:p>
          <a:p>
            <a:pPr algn="just"/>
            <a:endParaRPr lang="bg-BG" sz="1600" dirty="0"/>
          </a:p>
          <a:p>
            <a:pPr algn="just"/>
            <a:endParaRPr lang="bg-BG" dirty="0" smtClean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81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67544" y="823538"/>
            <a:ext cx="8496943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Специфични препоръки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за изпълнение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и отчитане на проекта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4102" y="1484784"/>
            <a:ext cx="798034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008000"/>
                </a:solidFill>
              </a:rPr>
              <a:t>При доставки</a:t>
            </a:r>
            <a:r>
              <a:rPr lang="en-US" sz="1600" dirty="0" smtClean="0">
                <a:solidFill>
                  <a:srgbClr val="008000"/>
                </a:solidFill>
              </a:rPr>
              <a:t>: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се спазва</a:t>
            </a:r>
            <a:r>
              <a:rPr lang="en-US" sz="1600" dirty="0" smtClean="0">
                <a:solidFill>
                  <a:srgbClr val="008000"/>
                </a:solidFill>
              </a:rPr>
              <a:t>t </a:t>
            </a:r>
            <a:r>
              <a:rPr lang="bg-BG" sz="1600" dirty="0" smtClean="0">
                <a:solidFill>
                  <a:srgbClr val="008000"/>
                </a:solidFill>
              </a:rPr>
              <a:t>минималните изисквания в ТС на всеки етап от процеса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При промяна в броя, спецификациите или вида оборудване трябва да се търси одобрение от СС/УО преди да се предявят разходите за НК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се спазват изискванията за визуализация по програмите</a:t>
            </a:r>
            <a:r>
              <a:rPr lang="en-US" sz="1600" dirty="0" smtClean="0">
                <a:solidFill>
                  <a:srgbClr val="008000"/>
                </a:solidFill>
              </a:rPr>
              <a:t>.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1600" dirty="0">
                <a:solidFill>
                  <a:srgbClr val="008000"/>
                </a:solidFill>
              </a:rPr>
              <a:t>При </a:t>
            </a:r>
            <a:r>
              <a:rPr lang="bg-BG" sz="1600" dirty="0" smtClean="0">
                <a:solidFill>
                  <a:srgbClr val="008000"/>
                </a:solidFill>
              </a:rPr>
              <a:t>строителство</a:t>
            </a:r>
            <a:r>
              <a:rPr lang="en-US" sz="1600" dirty="0">
                <a:solidFill>
                  <a:srgbClr val="008000"/>
                </a:solidFill>
              </a:rPr>
              <a:t>:</a:t>
            </a:r>
            <a:endParaRPr lang="bg-BG" sz="1600" dirty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се внимава всички компоненти от СМР да са в съответствие в различните документи от техническата документация – </a:t>
            </a:r>
            <a:r>
              <a:rPr lang="bg-BG" sz="1600" dirty="0" err="1" smtClean="0">
                <a:solidFill>
                  <a:srgbClr val="008000"/>
                </a:solidFill>
              </a:rPr>
              <a:t>н.пр</a:t>
            </a:r>
            <a:r>
              <a:rPr lang="bg-BG" sz="1600" dirty="0" smtClean="0">
                <a:solidFill>
                  <a:srgbClr val="008000"/>
                </a:solidFill>
              </a:rPr>
              <a:t>. установено е разминаване на компоненти в технически проект и в КСС</a:t>
            </a:r>
            <a:r>
              <a:rPr lang="en-US" sz="1600" dirty="0" smtClean="0">
                <a:solidFill>
                  <a:srgbClr val="008000"/>
                </a:solidFill>
              </a:rPr>
              <a:t>;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Да се спазват поставените срокове за изпълнение на строителството. При възлагане да се предвидят реалистично сроковете</a:t>
            </a:r>
            <a:r>
              <a:rPr lang="en-US" sz="1600" dirty="0" smtClean="0">
                <a:solidFill>
                  <a:srgbClr val="008000"/>
                </a:solidFill>
              </a:rPr>
              <a:t>; </a:t>
            </a:r>
            <a:endParaRPr lang="bg-BG" sz="1600" dirty="0" smtClean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bg-BG" sz="1600" dirty="0" smtClean="0">
                <a:solidFill>
                  <a:srgbClr val="008000"/>
                </a:solidFill>
              </a:rPr>
              <a:t>При несъответствия или неизпълнение на някоя от клаузите на договора, като срокове, КСС или друг документ, неразделна част от поръчката за строителство – да се използват клаузите за неустойки в подписания договор. </a:t>
            </a:r>
            <a:endParaRPr lang="bg-BG" sz="1600" dirty="0">
              <a:solidFill>
                <a:srgbClr val="008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bg-BG" sz="1600" dirty="0">
              <a:solidFill>
                <a:srgbClr val="00B05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en-US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819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196752"/>
            <a:ext cx="9149894" cy="764704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9553" y="2492896"/>
            <a:ext cx="8125114" cy="3672408"/>
          </a:xfrm>
        </p:spPr>
        <p:txBody>
          <a:bodyPr>
            <a:noAutofit/>
          </a:bodyPr>
          <a:lstStyle/>
          <a:p>
            <a:pPr marL="0" indent="0" algn="ctr">
              <a:buNone/>
              <a:defRPr/>
            </a:pPr>
            <a:endParaRPr lang="en-US" sz="4000" dirty="0" smtClean="0">
              <a:solidFill>
                <a:srgbClr val="126CBE"/>
              </a:solidFill>
              <a:latin typeface="Calibri" pitchFamily="34" charset="0"/>
            </a:endParaRPr>
          </a:p>
          <a:p>
            <a:pPr marL="0" indent="0" algn="ctr">
              <a:buNone/>
              <a:defRPr/>
            </a:pPr>
            <a:r>
              <a:rPr lang="bg-BG" sz="40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Благодаря Ви за вниманието</a:t>
            </a:r>
            <a:r>
              <a:rPr lang="en-US" sz="400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!</a:t>
            </a:r>
            <a:endParaRPr lang="en-US" sz="4000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180975" indent="-180975" algn="just">
              <a:defRPr/>
            </a:pPr>
            <a:endParaRPr lang="en-US" sz="2000" dirty="0">
              <a:solidFill>
                <a:srgbClr val="126CBE"/>
              </a:solidFill>
              <a:latin typeface="Calibri" pitchFamily="34" charset="0"/>
            </a:endParaRPr>
          </a:p>
          <a:p>
            <a:pPr marL="180975" indent="-180975" algn="just">
              <a:defRPr/>
            </a:pPr>
            <a:endParaRPr lang="en-US" sz="2000" dirty="0">
              <a:solidFill>
                <a:srgbClr val="126CBE"/>
              </a:solidFill>
              <a:latin typeface="Calibri" pitchFamily="34" charset="0"/>
            </a:endParaRPr>
          </a:p>
          <a:p>
            <a:pPr marL="180975" indent="-180975" algn="just">
              <a:defRPr/>
            </a:pPr>
            <a:endParaRPr lang="en-US" sz="2000" dirty="0">
              <a:solidFill>
                <a:srgbClr val="126CBE"/>
              </a:solidFill>
              <a:latin typeface="Calibri" pitchFamily="34" charset="0"/>
            </a:endParaRPr>
          </a:p>
          <a:p>
            <a:pPr marL="0" indent="0" algn="just">
              <a:buNone/>
              <a:defRPr/>
            </a:pPr>
            <a:endParaRPr lang="en-US" sz="2000" dirty="0" smtClean="0">
              <a:solidFill>
                <a:srgbClr val="126CBE"/>
              </a:solidFill>
              <a:latin typeface="Calibri" pitchFamily="34" charset="0"/>
            </a:endParaRPr>
          </a:p>
          <a:p>
            <a:pPr marL="0" indent="0" algn="r">
              <a:buNone/>
              <a:defRPr/>
            </a:pPr>
            <a:endParaRPr lang="en-US" sz="2000" dirty="0" smtClean="0">
              <a:solidFill>
                <a:srgbClr val="126CBE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768" y="1225102"/>
            <a:ext cx="8341139" cy="547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200" b="1" dirty="0" smtClean="0">
                <a:solidFill>
                  <a:schemeClr val="bg1"/>
                </a:solidFill>
              </a:rPr>
              <a:t>Национален контрол</a:t>
            </a:r>
            <a:endParaRPr lang="it-IT" sz="2200" b="1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539552" y="6309320"/>
            <a:ext cx="8125115" cy="0"/>
          </a:xfrm>
          <a:prstGeom prst="line">
            <a:avLst/>
          </a:prstGeom>
          <a:ln w="38100">
            <a:solidFill>
              <a:srgbClr val="3C9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572" y="332656"/>
            <a:ext cx="864096" cy="57606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7272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82589"/>
            <a:ext cx="7523696" cy="4969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Какво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да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правим,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след като сме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подали отчета за контрол?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528" y="1772816"/>
            <a:ext cx="842493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Отчетът</a:t>
            </a:r>
            <a:r>
              <a:rPr lang="ru-RU" sz="1600" dirty="0" smtClean="0"/>
              <a:t> се разпределя към контрольор и се разглежда </a:t>
            </a:r>
            <a:r>
              <a:rPr lang="ru-RU" sz="1600" dirty="0"/>
              <a:t>в рамките на </a:t>
            </a:r>
            <a:r>
              <a:rPr lang="ru-RU" sz="1600" u="sng" dirty="0" smtClean="0"/>
              <a:t>установеното време по Програмата</a:t>
            </a:r>
            <a:r>
              <a:rPr lang="ru-RU" sz="1600" dirty="0" smtClean="0"/>
              <a:t>. Няма нужда от уведомяване.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В случай на </a:t>
            </a:r>
            <a:r>
              <a:rPr lang="bg-BG" sz="1600" dirty="0" smtClean="0"/>
              <a:t>липса</a:t>
            </a:r>
            <a:r>
              <a:rPr lang="ru-RU" sz="1600" dirty="0" smtClean="0"/>
              <a:t> </a:t>
            </a:r>
            <a:r>
              <a:rPr lang="ru-RU" sz="1600" dirty="0"/>
              <a:t>на </a:t>
            </a:r>
            <a:r>
              <a:rPr lang="ru-RU" sz="1600" dirty="0" smtClean="0"/>
              <a:t>документи, </a:t>
            </a:r>
            <a:r>
              <a:rPr lang="ru-RU" sz="1600" dirty="0"/>
              <a:t>или неяснота в предоставените такива, проверяващият контрольор изпраща </a:t>
            </a:r>
            <a:r>
              <a:rPr lang="ru-RU" sz="1600" u="sng" dirty="0"/>
              <a:t>искане за допълнителни документи</a:t>
            </a:r>
            <a:r>
              <a:rPr lang="ru-RU" sz="1600" dirty="0"/>
              <a:t> или </a:t>
            </a:r>
            <a:r>
              <a:rPr lang="ru-RU" sz="1600" dirty="0" smtClean="0"/>
              <a:t>разяснения</a:t>
            </a:r>
            <a:r>
              <a:rPr lang="en-US" sz="1600" dirty="0" smtClean="0"/>
              <a:t>. </a:t>
            </a:r>
            <a:r>
              <a:rPr lang="bg-BG" sz="1600" dirty="0" smtClean="0"/>
              <a:t>Срокът</a:t>
            </a:r>
            <a:r>
              <a:rPr lang="ru-RU" sz="1600" dirty="0" smtClean="0"/>
              <a:t> </a:t>
            </a:r>
            <a:r>
              <a:rPr lang="ru-RU" sz="1600" dirty="0"/>
              <a:t>на проверката се удължава с периода на предоставяне на </a:t>
            </a:r>
            <a:r>
              <a:rPr lang="ru-RU" sz="1600" dirty="0" smtClean="0"/>
              <a:t>документите/разясненията.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Издава се съответният </a:t>
            </a:r>
            <a:r>
              <a:rPr lang="ru-RU" sz="1600" u="sng" dirty="0"/>
              <a:t>сертификат </a:t>
            </a:r>
            <a:r>
              <a:rPr lang="ru-RU" sz="1600" u="sng" dirty="0" smtClean="0"/>
              <a:t>– прикачен в електронната система </a:t>
            </a:r>
            <a:r>
              <a:rPr lang="en-US" sz="1600" u="sng" dirty="0" smtClean="0"/>
              <a:t>(JEMS).</a:t>
            </a:r>
            <a:endParaRPr lang="ru-RU" sz="1600" dirty="0" smtClean="0"/>
          </a:p>
          <a:p>
            <a:endParaRPr lang="ru-RU" sz="1600" dirty="0"/>
          </a:p>
          <a:p>
            <a:pPr algn="just"/>
            <a:r>
              <a:rPr lang="bg-BG" sz="1600" dirty="0" smtClean="0">
                <a:solidFill>
                  <a:srgbClr val="6600CC"/>
                </a:solidFill>
              </a:rPr>
              <a:t>Кореспонденцията в </a:t>
            </a:r>
            <a:r>
              <a:rPr lang="en-US" sz="1600" dirty="0" smtClean="0">
                <a:solidFill>
                  <a:srgbClr val="6600CC"/>
                </a:solidFill>
              </a:rPr>
              <a:t>JEMS </a:t>
            </a:r>
            <a:r>
              <a:rPr lang="bg-BG" sz="1600" dirty="0" smtClean="0">
                <a:solidFill>
                  <a:srgbClr val="6600CC"/>
                </a:solidFill>
              </a:rPr>
              <a:t>е само в модул </a:t>
            </a:r>
            <a:r>
              <a:rPr lang="en-US" sz="1600" b="1" dirty="0" smtClean="0">
                <a:solidFill>
                  <a:srgbClr val="6600CC"/>
                </a:solidFill>
              </a:rPr>
              <a:t>control communication</a:t>
            </a:r>
            <a:r>
              <a:rPr lang="bg-BG" sz="1600" dirty="0" smtClean="0">
                <a:solidFill>
                  <a:srgbClr val="6600CC"/>
                </a:solidFill>
              </a:rPr>
              <a:t>. Там са и документите от контрольора при приключен контрол. </a:t>
            </a:r>
            <a:r>
              <a:rPr lang="en-US" sz="1600" dirty="0" smtClean="0">
                <a:solidFill>
                  <a:srgbClr val="6600CC"/>
                </a:solidFill>
              </a:rPr>
              <a:t> </a:t>
            </a:r>
            <a:endParaRPr lang="ru-RU" sz="1600" b="1" i="1" dirty="0" smtClean="0">
              <a:solidFill>
                <a:srgbClr val="6600CC"/>
              </a:solidFill>
            </a:endParaRPr>
          </a:p>
          <a:p>
            <a:pPr algn="just"/>
            <a:endParaRPr lang="ru-RU" sz="1600" i="1" dirty="0" smtClean="0">
              <a:solidFill>
                <a:srgbClr val="FF0000"/>
              </a:solidFill>
            </a:endParaRPr>
          </a:p>
          <a:p>
            <a:pPr algn="just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4897"/>
          <a:stretch/>
        </p:blipFill>
        <p:spPr>
          <a:xfrm>
            <a:off x="1226776" y="4476402"/>
            <a:ext cx="6777602" cy="22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54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7909"/>
            <a:ext cx="7523696" cy="506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Какво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ще проверява контрольорът?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1556792"/>
            <a:ext cx="856895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bg-BG" sz="1600" u="sng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/>
              <a:t>Основни</a:t>
            </a:r>
            <a:r>
              <a:rPr lang="ru-RU" sz="1600" dirty="0" smtClean="0"/>
              <a:t> </a:t>
            </a:r>
            <a:r>
              <a:rPr lang="ru-RU" sz="1600" dirty="0"/>
              <a:t>способи </a:t>
            </a:r>
            <a:r>
              <a:rPr lang="ru-RU" sz="1600" dirty="0" smtClean="0"/>
              <a:t>са</a:t>
            </a:r>
            <a:r>
              <a:rPr lang="en-US" sz="1600" dirty="0" smtClean="0"/>
              <a:t>:</a:t>
            </a:r>
            <a:r>
              <a:rPr lang="ru-RU" sz="1600" dirty="0" smtClean="0"/>
              <a:t> </a:t>
            </a:r>
          </a:p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«</a:t>
            </a:r>
            <a:r>
              <a:rPr lang="ru-RU" sz="1600" dirty="0">
                <a:solidFill>
                  <a:srgbClr val="FF0000"/>
                </a:solidFill>
              </a:rPr>
              <a:t>д</a:t>
            </a:r>
            <a:r>
              <a:rPr lang="ru-RU" sz="1600" dirty="0" smtClean="0">
                <a:solidFill>
                  <a:srgbClr val="FF0000"/>
                </a:solidFill>
              </a:rPr>
              <a:t>окументалната проверка» </a:t>
            </a:r>
            <a:r>
              <a:rPr lang="ru-RU" sz="1600" dirty="0" smtClean="0"/>
              <a:t>- прикачените документи в системата 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финансови, счетоводни, разходооправдателни документи</a:t>
            </a:r>
          </a:p>
          <a:p>
            <a:pPr marL="285750" indent="-285750" algn="just">
              <a:buFontTx/>
              <a:buChar char="-"/>
            </a:pPr>
            <a:r>
              <a:rPr lang="ru-RU" sz="1600" dirty="0"/>
              <a:t>п</a:t>
            </a:r>
            <a:r>
              <a:rPr lang="ru-RU" sz="1600" dirty="0" smtClean="0"/>
              <a:t>одкрепящи, доказателствени документи и материали – снимки, протоколи, справки</a:t>
            </a:r>
            <a:r>
              <a:rPr lang="en-US" sz="1600" dirty="0" smtClean="0"/>
              <a:t>, </a:t>
            </a:r>
            <a:r>
              <a:rPr lang="bg-BG" sz="1600" dirty="0" smtClean="0"/>
              <a:t>заповеди</a:t>
            </a:r>
            <a:r>
              <a:rPr lang="ru-RU" sz="1600" dirty="0" smtClean="0"/>
              <a:t> и др.</a:t>
            </a:r>
          </a:p>
          <a:p>
            <a:pPr marL="285750" indent="-285750" algn="just">
              <a:buFontTx/>
              <a:buChar char="-"/>
            </a:pPr>
            <a:r>
              <a:rPr lang="ru-RU" sz="1600" dirty="0"/>
              <a:t>д</a:t>
            </a:r>
            <a:r>
              <a:rPr lang="ru-RU" sz="1600" dirty="0" smtClean="0"/>
              <a:t>окументация от обществените поръчки</a:t>
            </a:r>
          </a:p>
          <a:p>
            <a:pPr algn="just"/>
            <a:r>
              <a:rPr lang="ru-RU" sz="1600" dirty="0" smtClean="0">
                <a:solidFill>
                  <a:srgbClr val="FF0000"/>
                </a:solidFill>
              </a:rPr>
              <a:t>«</a:t>
            </a:r>
            <a:r>
              <a:rPr lang="ru-RU" sz="1600" dirty="0">
                <a:solidFill>
                  <a:srgbClr val="FF0000"/>
                </a:solidFill>
              </a:rPr>
              <a:t>п</a:t>
            </a:r>
            <a:r>
              <a:rPr lang="ru-RU" sz="1600" dirty="0" smtClean="0">
                <a:solidFill>
                  <a:srgbClr val="FF0000"/>
                </a:solidFill>
              </a:rPr>
              <a:t>роверката на място» </a:t>
            </a:r>
            <a:r>
              <a:rPr lang="ru-RU" sz="1600" dirty="0" smtClean="0"/>
              <a:t>- поне веднъж в рамките на проекта, контрольорът ще се свърже с вас и ще ви уведоми за осъществяване на проверка на място.  </a:t>
            </a:r>
          </a:p>
          <a:p>
            <a:pPr algn="just"/>
            <a:endParaRPr lang="ru-RU" sz="1600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/>
              <a:t>Преглед</a:t>
            </a:r>
            <a:r>
              <a:rPr lang="ru-RU" sz="1600" dirty="0" smtClean="0"/>
              <a:t> на </a:t>
            </a:r>
            <a:r>
              <a:rPr lang="ru-RU" sz="1600" dirty="0" smtClean="0">
                <a:solidFill>
                  <a:srgbClr val="FF0000"/>
                </a:solidFill>
              </a:rPr>
              <a:t>счетоводната система </a:t>
            </a:r>
            <a:r>
              <a:rPr lang="ru-RU" sz="1600" dirty="0" smtClean="0"/>
              <a:t>на бенефициера - трябва </a:t>
            </a:r>
            <a:r>
              <a:rPr lang="ru-RU" sz="1600" dirty="0"/>
              <a:t>да се поддържа компютъризирана счетоводна система, </a:t>
            </a:r>
            <a:r>
              <a:rPr lang="ru-RU" sz="1600" dirty="0" smtClean="0"/>
              <a:t>която </a:t>
            </a:r>
            <a:r>
              <a:rPr lang="ru-RU" sz="1600" dirty="0"/>
              <a:t>да </a:t>
            </a:r>
            <a:r>
              <a:rPr lang="ru-RU" sz="1600" dirty="0" smtClean="0"/>
              <a:t>позволява отделно аналитично осчетоводяване </a:t>
            </a:r>
            <a:r>
              <a:rPr lang="ru-RU" sz="1600" dirty="0"/>
              <a:t>на ниво </a:t>
            </a:r>
            <a:r>
              <a:rPr lang="ru-RU" sz="1600" dirty="0" smtClean="0"/>
              <a:t>проект;</a:t>
            </a:r>
          </a:p>
          <a:p>
            <a:pPr algn="just"/>
            <a:endParaRPr lang="ru-RU" sz="1600" dirty="0" smtClean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bg-BG" sz="1600" dirty="0" smtClean="0">
                <a:solidFill>
                  <a:srgbClr val="FF0000"/>
                </a:solidFill>
              </a:rPr>
              <a:t>Процедурите за избор на изпълнител</a:t>
            </a:r>
            <a:r>
              <a:rPr lang="ru-RU" sz="1600" dirty="0" smtClean="0"/>
              <a:t> по национални </a:t>
            </a:r>
            <a:r>
              <a:rPr lang="bg-BG" sz="1600" dirty="0" smtClean="0"/>
              <a:t>правила</a:t>
            </a:r>
            <a:endParaRPr lang="ru-RU" sz="1600" dirty="0"/>
          </a:p>
          <a:p>
            <a:pPr algn="just"/>
            <a:r>
              <a:rPr lang="ru-RU" sz="1600" dirty="0" smtClean="0"/>
              <a:t>ЗУСЕФСУ; ПМС № </a:t>
            </a:r>
            <a:r>
              <a:rPr lang="ru-RU" sz="1600" dirty="0"/>
              <a:t>4 от 11 януари 2024 г</a:t>
            </a:r>
            <a:r>
              <a:rPr lang="ru-RU" sz="1600" dirty="0" smtClean="0"/>
              <a:t>.</a:t>
            </a:r>
            <a:endParaRPr lang="bg-BG" sz="1600" dirty="0"/>
          </a:p>
          <a:p>
            <a:pPr algn="just"/>
            <a:r>
              <a:rPr lang="bg-BG" sz="1600" dirty="0" smtClean="0"/>
              <a:t>ЗОП</a:t>
            </a:r>
            <a:r>
              <a:rPr lang="en-US" sz="1600" dirty="0" smtClean="0"/>
              <a:t> </a:t>
            </a:r>
            <a:r>
              <a:rPr lang="bg-BG" sz="1600" dirty="0" smtClean="0"/>
              <a:t>– за възложители по ЗОП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975169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910097"/>
            <a:ext cx="9149894" cy="502679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7909"/>
            <a:ext cx="7523696" cy="506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Какво </a:t>
            </a: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ще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проверява контрольорът?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5536" y="1484784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1600" dirty="0" smtClean="0"/>
              <a:t>Нередности              и през този Програмен период контрольорите използват система от </a:t>
            </a:r>
            <a:r>
              <a:rPr lang="en-US" sz="1600" dirty="0" smtClean="0"/>
              <a:t>“</a:t>
            </a:r>
            <a:r>
              <a:rPr lang="en-US" sz="1600" dirty="0" smtClean="0">
                <a:solidFill>
                  <a:srgbClr val="FF0000"/>
                </a:solidFill>
              </a:rPr>
              <a:t>RED FLAGS</a:t>
            </a:r>
            <a:r>
              <a:rPr lang="en-US" sz="1600" dirty="0" smtClean="0"/>
              <a:t>” </a:t>
            </a:r>
            <a:r>
              <a:rPr lang="bg-BG" sz="1600" dirty="0" smtClean="0"/>
              <a:t>за идентифицирането и докладването на нередности. Примери за такива „</a:t>
            </a:r>
            <a:r>
              <a:rPr lang="bg-BG" sz="1600" dirty="0" smtClean="0">
                <a:solidFill>
                  <a:srgbClr val="FF0000"/>
                </a:solidFill>
              </a:rPr>
              <a:t>сигнали</a:t>
            </a:r>
            <a:r>
              <a:rPr lang="bg-BG" sz="1600" dirty="0" smtClean="0"/>
              <a:t>“ са:</a:t>
            </a:r>
          </a:p>
          <a:p>
            <a:pPr lvl="2" algn="just"/>
            <a:r>
              <a:rPr lang="bg-BG" sz="1600" dirty="0" smtClean="0"/>
              <a:t>Липса на оригинални документи при отговорния партньор;</a:t>
            </a:r>
          </a:p>
          <a:p>
            <a:pPr lvl="2" algn="just"/>
            <a:r>
              <a:rPr lang="bg-BG" sz="1600" dirty="0" err="1" smtClean="0"/>
              <a:t>Неосчетоводени</a:t>
            </a:r>
            <a:r>
              <a:rPr lang="bg-BG" sz="1600" dirty="0" smtClean="0"/>
              <a:t> разходи;</a:t>
            </a:r>
          </a:p>
          <a:p>
            <a:pPr algn="just"/>
            <a:r>
              <a:rPr lang="bg-BG" sz="1600" dirty="0" smtClean="0"/>
              <a:t>	Разделяне на предмета на обществената поръчка;	</a:t>
            </a:r>
          </a:p>
          <a:p>
            <a:pPr algn="just"/>
            <a:r>
              <a:rPr lang="bg-BG" sz="1600" dirty="0" smtClean="0"/>
              <a:t>	Дискриминационни/ ограничаващи условия в тръжната документация и др. свързани с провежданите обществени поръчки;</a:t>
            </a:r>
          </a:p>
          <a:p>
            <a:pPr lvl="2" algn="just"/>
            <a:r>
              <a:rPr lang="bg-BG" sz="1600" dirty="0" smtClean="0"/>
              <a:t>Възлагане поръчка на „свързано лице“</a:t>
            </a:r>
            <a:endParaRPr lang="en-US" sz="1600" dirty="0"/>
          </a:p>
          <a:p>
            <a:pPr lvl="2" algn="just"/>
            <a:r>
              <a:rPr lang="bg-BG" sz="1600" dirty="0" smtClean="0"/>
              <a:t>Недеклариран конфликт на интереси</a:t>
            </a:r>
          </a:p>
          <a:p>
            <a:pPr algn="just"/>
            <a:endParaRPr lang="bg-BG" sz="1600" dirty="0" smtClean="0"/>
          </a:p>
          <a:p>
            <a:pPr algn="just"/>
            <a:endParaRPr lang="bg-BG" sz="1600" dirty="0" smtClean="0"/>
          </a:p>
          <a:p>
            <a:pPr algn="just"/>
            <a:endParaRPr lang="bg-BG" sz="1600" dirty="0"/>
          </a:p>
          <a:p>
            <a:pPr algn="just"/>
            <a:endParaRPr lang="bg-BG" sz="1600" dirty="0" smtClean="0"/>
          </a:p>
          <a:p>
            <a:pPr algn="just"/>
            <a:endParaRPr lang="bg-BG" sz="1600" dirty="0" smtClean="0"/>
          </a:p>
          <a:p>
            <a:pPr algn="just"/>
            <a:r>
              <a:rPr lang="bg-BG" sz="1600" i="1" dirty="0" smtClean="0"/>
              <a:t>*Неизчерпателен списък на        може да бъде намерен в </a:t>
            </a:r>
            <a:r>
              <a:rPr lang="bg-BG" sz="1600" i="1" u="sng" dirty="0" smtClean="0"/>
              <a:t>лист за проверка </a:t>
            </a:r>
            <a:r>
              <a:rPr lang="en-US" sz="1600" b="1" i="1" u="sng" dirty="0"/>
              <a:t>Fraud </a:t>
            </a:r>
            <a:r>
              <a:rPr lang="en-US" sz="1600" b="1" i="1" u="sng" dirty="0" smtClean="0"/>
              <a:t>indicators</a:t>
            </a:r>
            <a:r>
              <a:rPr lang="bg-BG" sz="1600" i="1" u="sng" dirty="0" smtClean="0"/>
              <a:t>, който е наличен на страницата на МРРБ.</a:t>
            </a:r>
            <a:r>
              <a:rPr lang="bg-BG" sz="1600" i="1" dirty="0" smtClean="0"/>
              <a:t> При наличието на</a:t>
            </a:r>
            <a:r>
              <a:rPr lang="en-US" sz="1600" i="1" dirty="0" smtClean="0"/>
              <a:t>  </a:t>
            </a:r>
            <a:r>
              <a:rPr lang="bg-BG" sz="1600" i="1" dirty="0" smtClean="0"/>
              <a:t>     контрольорът изключва разходите, които го касаят от Сертификата и подава „</a:t>
            </a:r>
            <a:r>
              <a:rPr lang="bg-BG" sz="1600" i="1" dirty="0" smtClean="0">
                <a:solidFill>
                  <a:srgbClr val="FF0000"/>
                </a:solidFill>
              </a:rPr>
              <a:t>сигнал за нередност</a:t>
            </a:r>
            <a:r>
              <a:rPr lang="bg-BG" sz="1600" i="1" dirty="0" smtClean="0"/>
              <a:t>“!</a:t>
            </a:r>
          </a:p>
          <a:p>
            <a:pPr algn="just"/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1954650" y="1539305"/>
            <a:ext cx="576064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1" y="2262136"/>
            <a:ext cx="281905" cy="28190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1" y="2533964"/>
            <a:ext cx="281905" cy="28190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0" y="2781944"/>
            <a:ext cx="281905" cy="28190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0" y="3039488"/>
            <a:ext cx="281905" cy="28190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0" y="3437984"/>
            <a:ext cx="281905" cy="28190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320" y="3737065"/>
            <a:ext cx="281905" cy="28190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510" y="5113601"/>
            <a:ext cx="293944" cy="33162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5445224"/>
            <a:ext cx="259480" cy="27386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646" y="3321393"/>
            <a:ext cx="2071836" cy="173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7182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 smtClean="0">
                <a:solidFill>
                  <a:srgbClr val="C00000"/>
                </a:solidFill>
              </a:rPr>
              <a:t>Насоки, препоръки и определения </a:t>
            </a:r>
            <a:r>
              <a:rPr lang="ru-RU" sz="1600" dirty="0" smtClean="0">
                <a:solidFill>
                  <a:srgbClr val="C00000"/>
                </a:solidFill>
              </a:rPr>
              <a:t>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разходите за </a:t>
            </a:r>
            <a:r>
              <a:rPr lang="bg-BG" sz="1600" b="1" dirty="0" smtClean="0">
                <a:solidFill>
                  <a:srgbClr val="C00000"/>
                </a:solidFill>
              </a:rPr>
              <a:t>Персонал</a:t>
            </a:r>
            <a:r>
              <a:rPr lang="ru-RU" sz="16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b="1" u="sng" dirty="0" smtClean="0"/>
              <a:t>При отчитане на пълно работно време: </a:t>
            </a:r>
            <a:r>
              <a:rPr lang="bg-BG" sz="1600" dirty="0" smtClean="0"/>
              <a:t>Това означава, че 100 % от времето на съответния служител към работодателя (Бенефициера) е за работа по проекта</a:t>
            </a:r>
            <a:r>
              <a:rPr lang="en-US" sz="1600" dirty="0" smtClean="0"/>
              <a:t> </a:t>
            </a:r>
            <a:r>
              <a:rPr lang="bg-BG" sz="1600" dirty="0" smtClean="0"/>
              <a:t>= Цялото време на този служител при този работодател. </a:t>
            </a:r>
          </a:p>
          <a:p>
            <a:pPr algn="just"/>
            <a:endParaRPr lang="bg-BG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b="1" u="sng" dirty="0" smtClean="0"/>
              <a:t>При отчитане на непълно работно време с фиксиран процент отработено време на месец:</a:t>
            </a:r>
            <a:r>
              <a:rPr lang="en-US" sz="1600" u="sng" dirty="0" smtClean="0"/>
              <a:t> </a:t>
            </a:r>
            <a:r>
              <a:rPr lang="ru-RU" sz="1600" dirty="0"/>
              <a:t>Съгласно </a:t>
            </a:r>
            <a:r>
              <a:rPr lang="ru-RU" sz="1600" dirty="0" smtClean="0"/>
              <a:t>ч</a:t>
            </a:r>
            <a:r>
              <a:rPr lang="bg-BG" sz="1600" dirty="0" smtClean="0"/>
              <a:t>л.</a:t>
            </a:r>
            <a:r>
              <a:rPr lang="ru-RU" sz="1600" dirty="0" smtClean="0"/>
              <a:t> </a:t>
            </a:r>
            <a:r>
              <a:rPr lang="ru-RU" sz="1600" dirty="0"/>
              <a:t>39 от Регламент </a:t>
            </a:r>
            <a:r>
              <a:rPr lang="ru-RU" sz="1600" dirty="0" smtClean="0"/>
              <a:t>2021/1059 и чл. </a:t>
            </a:r>
            <a:r>
              <a:rPr lang="ru-RU" sz="1600" dirty="0"/>
              <a:t>чл. 55, пар. 5 от Регламент (ЕС) </a:t>
            </a:r>
            <a:r>
              <a:rPr lang="ru-RU" sz="1600" dirty="0" smtClean="0"/>
              <a:t>2021/1060</a:t>
            </a:r>
            <a:r>
              <a:rPr lang="ru-RU" sz="1600" dirty="0"/>
              <a:t> </a:t>
            </a:r>
            <a:r>
              <a:rPr lang="ru-RU" sz="1600" dirty="0" smtClean="0"/>
              <a:t>- </a:t>
            </a:r>
            <a:r>
              <a:rPr lang="ru-RU" sz="1600" dirty="0"/>
              <a:t>Разходите за персонал, свързани с лица, които работят на непълно работно време в операцията, могат да бъдат изчислени като фиксиран процент от </a:t>
            </a:r>
            <a:r>
              <a:rPr lang="ru-RU" sz="1600" b="1" u="sng" dirty="0"/>
              <a:t>брутните разходи за заетост, </a:t>
            </a:r>
            <a:r>
              <a:rPr lang="ru-RU" sz="1600" dirty="0"/>
              <a:t>в съответствие с фиксиран процент от времето, отработено в операцията на месец, без задължение за създаване на отделна система за регистриране на работното време. Работодателят издава документ за служителите, в който се определя този фиксиран процент</a:t>
            </a:r>
            <a:r>
              <a:rPr lang="ru-RU" sz="1600" dirty="0" smtClean="0"/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/>
          </a:p>
          <a:p>
            <a:pPr algn="just"/>
            <a:r>
              <a:rPr lang="en-US" sz="1600" dirty="0" smtClean="0"/>
              <a:t>              </a:t>
            </a:r>
            <a:r>
              <a:rPr lang="ru-RU" sz="1600" dirty="0" smtClean="0"/>
              <a:t>Брутните </a:t>
            </a:r>
            <a:r>
              <a:rPr lang="ru-RU" sz="1600" dirty="0"/>
              <a:t>разходи за заетост са общите разходи, поети от работодателите за наемане на персонал. </a:t>
            </a:r>
            <a:r>
              <a:rPr lang="ru-RU" sz="1600" dirty="0" smtClean="0"/>
              <a:t>Включват </a:t>
            </a:r>
            <a:r>
              <a:rPr lang="ru-RU" sz="1600" dirty="0"/>
              <a:t>всички договори на съответния служител с организацията – бенефициер!</a:t>
            </a:r>
            <a:endParaRPr lang="bg-BG" sz="1600" dirty="0">
              <a:solidFill>
                <a:srgbClr val="C0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12256" y="5949280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27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>
                <a:solidFill>
                  <a:srgbClr val="C00000"/>
                </a:solidFill>
              </a:rPr>
              <a:t>Примери за най-често</a:t>
            </a:r>
            <a:r>
              <a:rPr lang="ru-RU" sz="1600" dirty="0">
                <a:solidFill>
                  <a:srgbClr val="C00000"/>
                </a:solidFill>
              </a:rPr>
              <a:t> срещани грешки при </a:t>
            </a:r>
            <a:r>
              <a:rPr lang="bg-BG" sz="1600" dirty="0" smtClean="0">
                <a:solidFill>
                  <a:srgbClr val="C00000"/>
                </a:solidFill>
              </a:rPr>
              <a:t>съставянето и отчитането на разходите за персонала</a:t>
            </a:r>
            <a:r>
              <a:rPr lang="ru-RU" sz="1600" dirty="0" smtClean="0">
                <a:solidFill>
                  <a:srgbClr val="C00000"/>
                </a:solidFill>
              </a:rPr>
              <a:t>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Несъответствие между одобрения от УО бюджет и реално сключените</a:t>
            </a:r>
            <a:r>
              <a:rPr lang="en-US" sz="1600" dirty="0" smtClean="0"/>
              <a:t> </a:t>
            </a:r>
            <a:r>
              <a:rPr lang="bg-BG" sz="1600" dirty="0" smtClean="0"/>
              <a:t>договори и изплатени разходи;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Изплащане на възнагражденията за голям период от време 3-6-9 месеца;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/>
              <a:t>Неспазване на одобрените методи на отчитане от Бенефициерите – например: по бюджет разходите се отчитат на процент, </a:t>
            </a:r>
            <a:r>
              <a:rPr lang="bg-BG" sz="1600" dirty="0" smtClean="0"/>
              <a:t>бенефициерът </a:t>
            </a:r>
            <a:r>
              <a:rPr lang="bg-BG" sz="1600" dirty="0"/>
              <a:t>води отчетността си на часови ставки и се опитва да ги „</a:t>
            </a:r>
            <a:r>
              <a:rPr lang="bg-BG" sz="1600" dirty="0" err="1"/>
              <a:t>напасне</a:t>
            </a:r>
            <a:r>
              <a:rPr lang="bg-BG" sz="1600" dirty="0"/>
              <a:t>“ към определен </a:t>
            </a:r>
            <a:r>
              <a:rPr lang="bg-BG" sz="1600" dirty="0" smtClean="0"/>
              <a:t>процент; 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При отчитане на пълно работно време 100% - тази опция не се отнася за втори трудов договор  при същия работодател, който да е за целите на проекта.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При отчитане на фиксиран % - тази опция не се отнася за % от 8 часа, а за % от реалното време на съответния служител.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Сключване на договор сам със себе си – изпълнението и контролът се извършват от едно и също лице;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bg-BG" sz="1600" dirty="0" smtClean="0"/>
              <a:t>Сключване на договори с роднини, съдружници и други свързани лица – контролът върху работата се извършва от свързано лице. </a:t>
            </a:r>
            <a:endParaRPr lang="en-US" sz="1600" dirty="0"/>
          </a:p>
          <a:p>
            <a:pPr algn="just"/>
            <a:endParaRPr lang="bg-BG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73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5894" y="784777"/>
            <a:ext cx="9149894" cy="777471"/>
          </a:xfrm>
          <a:prstGeom prst="rect">
            <a:avLst/>
          </a:prstGeom>
          <a:solidFill>
            <a:srgbClr val="1473C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172" y="250611"/>
            <a:ext cx="708292" cy="472194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40261" y="873292"/>
            <a:ext cx="7523696" cy="5155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bg-BG"/>
            </a:defPPr>
            <a:lvl1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alibri" panose="020F0502020204030204" pitchFamily="34" charset="0"/>
              </a:defRPr>
            </a:lvl1pPr>
          </a:lstStyle>
          <a:p>
            <a:pPr marL="0" indent="0" algn="ctr">
              <a:buNone/>
            </a:pPr>
            <a:r>
              <a:rPr lang="bg-BG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Често допускани грешки от Програмен период 2021-2027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8011" y="1553450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arenR"/>
            </a:pPr>
            <a:endParaRPr lang="bg-BG" sz="1600" dirty="0"/>
          </a:p>
          <a:p>
            <a:pPr algn="just"/>
            <a:r>
              <a:rPr lang="bg-BG" sz="1600" dirty="0">
                <a:solidFill>
                  <a:srgbClr val="C00000"/>
                </a:solidFill>
              </a:rPr>
              <a:t>Примери за най-често</a:t>
            </a:r>
            <a:r>
              <a:rPr lang="ru-RU" sz="1600" dirty="0">
                <a:solidFill>
                  <a:srgbClr val="C00000"/>
                </a:solidFill>
              </a:rPr>
              <a:t> срещани </a:t>
            </a:r>
            <a:r>
              <a:rPr lang="ru-RU" sz="1600" dirty="0" smtClean="0">
                <a:solidFill>
                  <a:srgbClr val="C00000"/>
                </a:solidFill>
              </a:rPr>
              <a:t>грешки относно допустимост на разходите:</a:t>
            </a:r>
          </a:p>
          <a:p>
            <a:pPr algn="just"/>
            <a:endParaRPr lang="ru-RU" sz="1600" dirty="0" smtClean="0">
              <a:solidFill>
                <a:srgbClr val="C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/>
              <a:t>ПОСТАНОВЛЕНИЕ № 86 ОТ 1 ЮНИ 2023 Г.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/>
          </a:p>
          <a:p>
            <a:pPr algn="just"/>
            <a:r>
              <a:rPr lang="ru-RU" sz="1600" dirty="0"/>
              <a:t>за определяне на национални правила за допустимост на разходите по програмите, финансирани от Европейските фондове при споделено управление, за програмен период 2021 – 2027 г</a:t>
            </a:r>
            <a:r>
              <a:rPr lang="ru-RU" sz="1600" dirty="0" smtClean="0"/>
              <a:t>. </a:t>
            </a:r>
            <a:endParaRPr lang="ru-RU" sz="1600" dirty="0"/>
          </a:p>
          <a:p>
            <a:pPr algn="just"/>
            <a:endParaRPr lang="ru-RU" sz="1600" dirty="0" smtClean="0">
              <a:solidFill>
                <a:srgbClr val="C00000"/>
              </a:solidFill>
            </a:endParaRPr>
          </a:p>
          <a:p>
            <a:pPr algn="just"/>
            <a:r>
              <a:rPr lang="ru-RU" sz="1600" dirty="0" smtClean="0">
                <a:solidFill>
                  <a:srgbClr val="C00000"/>
                </a:solidFill>
              </a:rPr>
              <a:t>НЕ ВАЖИ за ИНТЕРРЕГ програмите!</a:t>
            </a:r>
          </a:p>
          <a:p>
            <a:pPr algn="just"/>
            <a:endParaRPr lang="ru-RU" sz="1600" dirty="0">
              <a:solidFill>
                <a:srgbClr val="C000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 smtClean="0"/>
              <a:t>Разходът е извършен извън периода на допустимост: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Доставен / извършен след периода на изпълнение на проекта;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Заплащане на обслужване, сервиз, наем, поддръжка или др., което започва в периода на изпълнение, но продължава и след него – частта след края на периода на изпълнение е недопустима. </a:t>
            </a:r>
          </a:p>
          <a:p>
            <a:pPr marL="285750" indent="-285750" algn="just">
              <a:buFontTx/>
              <a:buChar char="-"/>
            </a:pPr>
            <a:endParaRPr lang="ru-RU" sz="16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bg-BG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0678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10351</TotalTime>
  <Words>4246</Words>
  <Application>Microsoft Office PowerPoint</Application>
  <PresentationFormat>On-screen Show (4:3)</PresentationFormat>
  <Paragraphs>318</Paragraphs>
  <Slides>31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Arial</vt:lpstr>
      <vt:lpstr>Arial Narrow</vt:lpstr>
      <vt:lpstr>Calibri</vt:lpstr>
      <vt:lpstr>Calibri Light</vt:lpstr>
      <vt:lpstr>Cambria</vt:lpstr>
      <vt:lpstr>Franklin Gothic Book</vt:lpstr>
      <vt:lpstr>Perpetua</vt:lpstr>
      <vt:lpstr>Segoe UI Semilight</vt:lpstr>
      <vt:lpstr>Wingdings</vt:lpstr>
      <vt:lpstr>Wingdings 2</vt:lpstr>
      <vt:lpstr>Equity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Neboysha Nikolich</dc:creator>
  <cp:lastModifiedBy>PRAVDA KOLEVA DIMOVA</cp:lastModifiedBy>
  <cp:revision>596</cp:revision>
  <dcterms:created xsi:type="dcterms:W3CDTF">2016-03-29T08:21:27Z</dcterms:created>
  <dcterms:modified xsi:type="dcterms:W3CDTF">2025-04-25T05:21:41Z</dcterms:modified>
</cp:coreProperties>
</file>